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5.jpg" ContentType="image/jpg"/>
  <Override PartName="/ppt/media/image16.jpg" ContentType="image/jpg"/>
  <Override PartName="/ppt/media/image18.jpg" ContentType="image/jpg"/>
  <Override PartName="/ppt/media/image19.jpg" ContentType="image/jpg"/>
  <Override PartName="/ppt/media/image20.jpg" ContentType="image/jpg"/>
  <Override PartName="/ppt/media/image21.jpg" ContentType="image/jpg"/>
  <Override PartName="/ppt/media/image22.jpg" ContentType="image/jpg"/>
  <Override PartName="/ppt/media/image23.jpg" ContentType="image/jpg"/>
  <Override PartName="/ppt/media/image25.jpg" ContentType="image/jpg"/>
  <Override PartName="/ppt/media/image26.jpg" ContentType="image/jpg"/>
  <Override PartName="/ppt/media/image27.jpg" ContentType="image/jpg"/>
  <Override PartName="/ppt/media/image28.jpg" ContentType="image/jpg"/>
  <Override PartName="/ppt/media/image29.jpg" ContentType="image/jpg"/>
  <Override PartName="/ppt/media/image32.jpg" ContentType="image/jpg"/>
  <Override PartName="/ppt/media/image33.jpg" ContentType="image/jpg"/>
  <Override PartName="/ppt/media/image40.jpg" ContentType="image/jpg"/>
  <Override PartName="/ppt/media/image44.jpg" ContentType="image/jpg"/>
  <Override PartName="/ppt/media/image50.jpg" ContentType="image/jpg"/>
  <Override PartName="/ppt/media/image53.jpg" ContentType="image/jpg"/>
  <Override PartName="/ppt/media/image57.jpg" ContentType="image/jpg"/>
  <Override PartName="/ppt/media/image58.jpg" ContentType="image/jpg"/>
  <Override PartName="/ppt/media/image60.jpg" ContentType="image/jpg"/>
  <Override PartName="/ppt/media/image61.jpg" ContentType="image/jpg"/>
  <Override PartName="/ppt/media/image62.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94" r:id="rId3"/>
    <p:sldId id="295" r:id="rId4"/>
    <p:sldId id="296" r:id="rId5"/>
    <p:sldId id="291" r:id="rId6"/>
    <p:sldId id="292"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4" r:id="rId23"/>
    <p:sldId id="313" r:id="rId24"/>
    <p:sldId id="315" r:id="rId25"/>
    <p:sldId id="316" r:id="rId26"/>
    <p:sldId id="317" r:id="rId27"/>
    <p:sldId id="318" r:id="rId28"/>
    <p:sldId id="322" r:id="rId29"/>
    <p:sldId id="319" r:id="rId30"/>
    <p:sldId id="320" r:id="rId31"/>
    <p:sldId id="321" r:id="rId32"/>
  </p:sldIdLst>
  <p:sldSz cx="9004300" cy="9004300"/>
  <p:notesSz cx="9004300" cy="90043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26"/>
    <p:restoredTop sz="94628"/>
  </p:normalViewPr>
  <p:slideViewPr>
    <p:cSldViewPr>
      <p:cViewPr varScale="1">
        <p:scale>
          <a:sx n="77" d="100"/>
          <a:sy n="77" d="100"/>
        </p:scale>
        <p:origin x="2040" y="48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02075" cy="4508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00638" y="0"/>
            <a:ext cx="3902075" cy="450850"/>
          </a:xfrm>
          <a:prstGeom prst="rect">
            <a:avLst/>
          </a:prstGeom>
        </p:spPr>
        <p:txBody>
          <a:bodyPr vert="horz" lIns="91440" tIns="45720" rIns="91440" bIns="45720" rtlCol="0"/>
          <a:lstStyle>
            <a:lvl1pPr algn="r">
              <a:defRPr sz="1200"/>
            </a:lvl1pPr>
          </a:lstStyle>
          <a:p>
            <a:fld id="{822470C5-EA92-254E-9FA8-942C138112C3}" type="datetimeFigureOut">
              <a:rPr lang="en-US" smtClean="0"/>
              <a:t>1/22/26</a:t>
            </a:fld>
            <a:endParaRPr lang="en-US"/>
          </a:p>
        </p:txBody>
      </p:sp>
      <p:sp>
        <p:nvSpPr>
          <p:cNvPr id="4" name="Slide Image Placeholder 3"/>
          <p:cNvSpPr>
            <a:spLocks noGrp="1" noRot="1" noChangeAspect="1"/>
          </p:cNvSpPr>
          <p:nvPr>
            <p:ph type="sldImg" idx="2"/>
          </p:nvPr>
        </p:nvSpPr>
        <p:spPr>
          <a:xfrm>
            <a:off x="2982913" y="1125538"/>
            <a:ext cx="3038475" cy="30384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00113" y="4333875"/>
            <a:ext cx="7204075" cy="35448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53450"/>
            <a:ext cx="3902075" cy="4508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00638" y="8553450"/>
            <a:ext cx="3902075" cy="450850"/>
          </a:xfrm>
          <a:prstGeom prst="rect">
            <a:avLst/>
          </a:prstGeom>
        </p:spPr>
        <p:txBody>
          <a:bodyPr vert="horz" lIns="91440" tIns="45720" rIns="91440" bIns="45720" rtlCol="0" anchor="b"/>
          <a:lstStyle>
            <a:lvl1pPr algn="r">
              <a:defRPr sz="1200"/>
            </a:lvl1pPr>
          </a:lstStyle>
          <a:p>
            <a:fld id="{344EA802-B9C9-F44D-ABF8-951AB23B751D}" type="slidenum">
              <a:rPr lang="en-US" smtClean="0"/>
              <a:t>‹#›</a:t>
            </a:fld>
            <a:endParaRPr lang="en-US"/>
          </a:p>
        </p:txBody>
      </p:sp>
    </p:spTree>
    <p:extLst>
      <p:ext uri="{BB962C8B-B14F-4D97-AF65-F5344CB8AC3E}">
        <p14:creationId xmlns:p14="http://schemas.microsoft.com/office/powerpoint/2010/main" val="2559475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4EA802-B9C9-F44D-ABF8-951AB23B751D}" type="slidenum">
              <a:rPr lang="en-US" smtClean="0"/>
              <a:t>1</a:t>
            </a:fld>
            <a:endParaRPr lang="en-US"/>
          </a:p>
        </p:txBody>
      </p:sp>
    </p:spTree>
    <p:extLst>
      <p:ext uri="{BB962C8B-B14F-4D97-AF65-F5344CB8AC3E}">
        <p14:creationId xmlns:p14="http://schemas.microsoft.com/office/powerpoint/2010/main" val="2699862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6EED19-9832-6453-A636-2F4F28D3BCA6}"/>
              </a:ext>
            </a:extLst>
          </p:cNvPr>
          <p:cNvSpPr/>
          <p:nvPr userDrawn="1"/>
        </p:nvSpPr>
        <p:spPr>
          <a:xfrm>
            <a:off x="0" y="0"/>
            <a:ext cx="9004300" cy="1835150"/>
          </a:xfrm>
          <a:prstGeom prst="rect">
            <a:avLst/>
          </a:prstGeom>
          <a:gradFill>
            <a:gsLst>
              <a:gs pos="0">
                <a:schemeClr val="bg2"/>
              </a:gs>
              <a:gs pos="27000">
                <a:schemeClr val="tx2"/>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Holder 2"/>
          <p:cNvSpPr>
            <a:spLocks noGrp="1"/>
          </p:cNvSpPr>
          <p:nvPr>
            <p:ph type="title"/>
          </p:nvPr>
        </p:nvSpPr>
        <p:spPr>
          <a:xfrm>
            <a:off x="491107" y="615950"/>
            <a:ext cx="7954831" cy="1054267"/>
          </a:xfrm>
          <a:prstGeom prst="rect">
            <a:avLst/>
          </a:prstGeom>
        </p:spPr>
        <p:txBody>
          <a:bodyPr lIns="0" tIns="0" rIns="0" bIns="0" anchor="ctr" anchorCtr="0"/>
          <a:lstStyle>
            <a:lvl1pPr>
              <a:defRPr sz="4400" b="0" i="0">
                <a:solidFill>
                  <a:schemeClr val="bg1"/>
                </a:solidFill>
                <a:latin typeface="+mj-lt"/>
                <a:cs typeface="Montserrat SemiBold"/>
              </a:defRPr>
            </a:lvl1pPr>
          </a:lstStyle>
          <a:p>
            <a:endParaRPr dirty="0"/>
          </a:p>
        </p:txBody>
      </p:sp>
      <p:sp>
        <p:nvSpPr>
          <p:cNvPr id="4" name="Text Placeholder 3">
            <a:extLst>
              <a:ext uri="{FF2B5EF4-FFF2-40B4-BE49-F238E27FC236}">
                <a16:creationId xmlns:a16="http://schemas.microsoft.com/office/drawing/2014/main" id="{25AB3BDF-35CF-A7F8-A35F-53D97D088CEA}"/>
              </a:ext>
            </a:extLst>
          </p:cNvPr>
          <p:cNvSpPr>
            <a:spLocks noGrp="1"/>
          </p:cNvSpPr>
          <p:nvPr>
            <p:ph type="body" sz="quarter" idx="10"/>
          </p:nvPr>
        </p:nvSpPr>
        <p:spPr>
          <a:xfrm>
            <a:off x="490538" y="2286167"/>
            <a:ext cx="8050212" cy="1107996"/>
          </a:xfrm>
        </p:spPr>
        <p:txBody>
          <a:bodyPr/>
          <a:lstStyle>
            <a:lvl2pPr marL="233363" indent="0">
              <a:tabLst/>
              <a:defRPr/>
            </a:lvl2pPr>
            <a:lvl3pPr marL="576263" indent="0">
              <a:tabLst/>
              <a:defRPr/>
            </a:lvl3pPr>
            <a:lvl4pPr marL="917575" indent="0">
              <a:tabLst/>
              <a:defRPr/>
            </a:lvl4pPr>
            <a:lvl5pPr marL="1204913" indent="576263">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5">
            <a:extLst>
              <a:ext uri="{FF2B5EF4-FFF2-40B4-BE49-F238E27FC236}">
                <a16:creationId xmlns:a16="http://schemas.microsoft.com/office/drawing/2014/main" id="{86CBA927-3356-B3B2-3922-DA039E3F9468}"/>
              </a:ext>
            </a:extLst>
          </p:cNvPr>
          <p:cNvSpPr>
            <a:spLocks noGrp="1"/>
          </p:cNvSpPr>
          <p:nvPr>
            <p:ph type="body" sz="quarter" idx="11"/>
          </p:nvPr>
        </p:nvSpPr>
        <p:spPr>
          <a:xfrm>
            <a:off x="490538" y="312517"/>
            <a:ext cx="7954962" cy="2769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8" name="object 11">
            <a:extLst>
              <a:ext uri="{FF2B5EF4-FFF2-40B4-BE49-F238E27FC236}">
                <a16:creationId xmlns:a16="http://schemas.microsoft.com/office/drawing/2014/main" id="{44603183-81AB-96B6-8DFA-D67258AFE58B}"/>
              </a:ext>
            </a:extLst>
          </p:cNvPr>
          <p:cNvPicPr/>
          <p:nvPr userDrawn="1"/>
        </p:nvPicPr>
        <p:blipFill>
          <a:blip r:embed="rId2">
            <a:extLst>
              <a:ext uri="{96DAC541-7B7A-43D3-8B79-37D633B846F1}">
                <asvg:svgBlip xmlns:asvg="http://schemas.microsoft.com/office/drawing/2016/SVG/main" r:embed="rId3"/>
              </a:ext>
            </a:extLst>
          </a:blip>
          <a:srcRect l="12397" t="32371" r="13298" b="27099"/>
          <a:stretch/>
        </p:blipFill>
        <p:spPr>
          <a:xfrm>
            <a:off x="387350" y="7824729"/>
            <a:ext cx="2178611" cy="79222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6EED19-9832-6453-A636-2F4F28D3BCA6}"/>
              </a:ext>
            </a:extLst>
          </p:cNvPr>
          <p:cNvSpPr/>
          <p:nvPr userDrawn="1"/>
        </p:nvSpPr>
        <p:spPr>
          <a:xfrm>
            <a:off x="0" y="0"/>
            <a:ext cx="9004300" cy="1835150"/>
          </a:xfrm>
          <a:prstGeom prst="rect">
            <a:avLst/>
          </a:prstGeom>
          <a:gradFill>
            <a:gsLst>
              <a:gs pos="0">
                <a:schemeClr val="bg2"/>
              </a:gs>
              <a:gs pos="27000">
                <a:schemeClr val="tx2"/>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Holder 2"/>
          <p:cNvSpPr>
            <a:spLocks noGrp="1"/>
          </p:cNvSpPr>
          <p:nvPr>
            <p:ph type="title"/>
          </p:nvPr>
        </p:nvSpPr>
        <p:spPr>
          <a:xfrm>
            <a:off x="491107" y="615950"/>
            <a:ext cx="7954831" cy="1054267"/>
          </a:xfrm>
          <a:prstGeom prst="rect">
            <a:avLst/>
          </a:prstGeom>
        </p:spPr>
        <p:txBody>
          <a:bodyPr lIns="0" tIns="0" rIns="0" bIns="0" anchor="ctr" anchorCtr="0"/>
          <a:lstStyle>
            <a:lvl1pPr>
              <a:defRPr sz="4400" b="0" i="0">
                <a:solidFill>
                  <a:schemeClr val="bg1"/>
                </a:solidFill>
                <a:latin typeface="+mj-lt"/>
                <a:cs typeface="Montserrat SemiBold"/>
              </a:defRPr>
            </a:lvl1pPr>
          </a:lstStyle>
          <a:p>
            <a:endParaRPr dirty="0"/>
          </a:p>
        </p:txBody>
      </p:sp>
      <p:sp>
        <p:nvSpPr>
          <p:cNvPr id="4" name="Text Placeholder 3">
            <a:extLst>
              <a:ext uri="{FF2B5EF4-FFF2-40B4-BE49-F238E27FC236}">
                <a16:creationId xmlns:a16="http://schemas.microsoft.com/office/drawing/2014/main" id="{25AB3BDF-35CF-A7F8-A35F-53D97D088CEA}"/>
              </a:ext>
            </a:extLst>
          </p:cNvPr>
          <p:cNvSpPr>
            <a:spLocks noGrp="1"/>
          </p:cNvSpPr>
          <p:nvPr>
            <p:ph type="body" sz="quarter" idx="10"/>
          </p:nvPr>
        </p:nvSpPr>
        <p:spPr>
          <a:xfrm>
            <a:off x="490538" y="3816350"/>
            <a:ext cx="8050212" cy="492443"/>
          </a:xfrm>
        </p:spPr>
        <p:txBody>
          <a:bodyPr/>
          <a:lstStyle>
            <a:lvl1pPr marL="404813" indent="-404813">
              <a:spcBef>
                <a:spcPts val="1800"/>
              </a:spcBef>
              <a:buClr>
                <a:schemeClr val="bg2"/>
              </a:buClr>
              <a:buFont typeface="Arial" panose="020B0604020202020204" pitchFamily="34" charset="0"/>
              <a:buChar char="•"/>
              <a:tabLst/>
              <a:defRPr sz="3200"/>
            </a:lvl1pPr>
            <a:lvl2pPr marL="404813" indent="-404813">
              <a:buClr>
                <a:schemeClr val="bg2"/>
              </a:buClr>
              <a:buFont typeface="Arial" panose="020B0604020202020204" pitchFamily="34" charset="0"/>
              <a:buChar char="•"/>
              <a:tabLst/>
              <a:defRPr sz="2400"/>
            </a:lvl2pPr>
            <a:lvl3pPr marL="404813" indent="-404813">
              <a:buClr>
                <a:schemeClr val="bg2"/>
              </a:buClr>
              <a:buFont typeface="Arial" panose="020B0604020202020204" pitchFamily="34" charset="0"/>
              <a:buChar char="•"/>
              <a:tabLst/>
              <a:defRPr sz="2400"/>
            </a:lvl3pPr>
            <a:lvl4pPr marL="404813" indent="-404813">
              <a:buClr>
                <a:schemeClr val="bg2"/>
              </a:buClr>
              <a:buFont typeface="Arial" panose="020B0604020202020204" pitchFamily="34" charset="0"/>
              <a:buChar char="•"/>
              <a:tabLst/>
              <a:defRPr sz="2400"/>
            </a:lvl4pPr>
            <a:lvl5pPr marL="1204913" indent="576263">
              <a:tabLst/>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86CBA927-3356-B3B2-3922-DA039E3F9468}"/>
              </a:ext>
            </a:extLst>
          </p:cNvPr>
          <p:cNvSpPr>
            <a:spLocks noGrp="1"/>
          </p:cNvSpPr>
          <p:nvPr>
            <p:ph type="body" sz="quarter" idx="11"/>
          </p:nvPr>
        </p:nvSpPr>
        <p:spPr>
          <a:xfrm>
            <a:off x="490538" y="312517"/>
            <a:ext cx="7954962" cy="2769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8" name="object 11">
            <a:extLst>
              <a:ext uri="{FF2B5EF4-FFF2-40B4-BE49-F238E27FC236}">
                <a16:creationId xmlns:a16="http://schemas.microsoft.com/office/drawing/2014/main" id="{44603183-81AB-96B6-8DFA-D67258AFE58B}"/>
              </a:ext>
            </a:extLst>
          </p:cNvPr>
          <p:cNvPicPr/>
          <p:nvPr userDrawn="1"/>
        </p:nvPicPr>
        <p:blipFill>
          <a:blip r:embed="rId2">
            <a:extLst>
              <a:ext uri="{96DAC541-7B7A-43D3-8B79-37D633B846F1}">
                <asvg:svgBlip xmlns:asvg="http://schemas.microsoft.com/office/drawing/2016/SVG/main" r:embed="rId3"/>
              </a:ext>
            </a:extLst>
          </a:blip>
          <a:srcRect l="12397" t="32371" r="13298" b="27099"/>
          <a:stretch/>
        </p:blipFill>
        <p:spPr>
          <a:xfrm>
            <a:off x="387350" y="7824729"/>
            <a:ext cx="2178611" cy="792221"/>
          </a:xfrm>
          <a:prstGeom prst="rect">
            <a:avLst/>
          </a:prstGeom>
        </p:spPr>
      </p:pic>
      <p:sp>
        <p:nvSpPr>
          <p:cNvPr id="3" name="Rectangle 2">
            <a:extLst>
              <a:ext uri="{FF2B5EF4-FFF2-40B4-BE49-F238E27FC236}">
                <a16:creationId xmlns:a16="http://schemas.microsoft.com/office/drawing/2014/main" id="{606F9B5D-8E43-09E9-B758-D5F6ED1BC160}"/>
              </a:ext>
            </a:extLst>
          </p:cNvPr>
          <p:cNvSpPr/>
          <p:nvPr userDrawn="1"/>
        </p:nvSpPr>
        <p:spPr>
          <a:xfrm>
            <a:off x="0" y="1835150"/>
            <a:ext cx="9004300" cy="14478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67D080BA-87B2-8525-56EB-F8524EB6B64D}"/>
              </a:ext>
            </a:extLst>
          </p:cNvPr>
          <p:cNvSpPr>
            <a:spLocks noGrp="1"/>
          </p:cNvSpPr>
          <p:nvPr>
            <p:ph type="body" sz="quarter" idx="12"/>
          </p:nvPr>
        </p:nvSpPr>
        <p:spPr>
          <a:xfrm>
            <a:off x="490538" y="1911350"/>
            <a:ext cx="4316412" cy="1295400"/>
          </a:xfrm>
        </p:spPr>
        <p:txBody>
          <a:bodyPr anchor="ctr" anchorCtr="0">
            <a:noAutofit/>
          </a:bodyPr>
          <a:lstStyle>
            <a:lvl1pPr>
              <a:defRPr sz="3200" b="1">
                <a:solidFill>
                  <a:schemeClr val="tx2"/>
                </a:solidFill>
                <a:latin typeface="+mj-lt"/>
              </a:defRPr>
            </a:lvl1pPr>
          </a:lstStyle>
          <a:p>
            <a:pPr lvl="0"/>
            <a:r>
              <a:rPr lang="en-US" dirty="0"/>
              <a:t>Click to edit Master text styles</a:t>
            </a:r>
          </a:p>
        </p:txBody>
      </p:sp>
      <p:sp>
        <p:nvSpPr>
          <p:cNvPr id="11" name="Picture Placeholder 10">
            <a:extLst>
              <a:ext uri="{FF2B5EF4-FFF2-40B4-BE49-F238E27FC236}">
                <a16:creationId xmlns:a16="http://schemas.microsoft.com/office/drawing/2014/main" id="{39696905-A31B-2BD6-3F9B-EA381C28FEFB}"/>
              </a:ext>
            </a:extLst>
          </p:cNvPr>
          <p:cNvSpPr>
            <a:spLocks noGrp="1"/>
          </p:cNvSpPr>
          <p:nvPr>
            <p:ph type="pic" sz="quarter" idx="13"/>
          </p:nvPr>
        </p:nvSpPr>
        <p:spPr>
          <a:xfrm>
            <a:off x="4760819" y="449298"/>
            <a:ext cx="3813175" cy="3720265"/>
          </a:xfrm>
          <a:prstGeom prst="ellipse">
            <a:avLst/>
          </a:prstGeom>
          <a:solidFill>
            <a:schemeClr val="bg1"/>
          </a:solidFill>
          <a:ln w="6350">
            <a:solidFill>
              <a:schemeClr val="tx1"/>
            </a:solidFill>
          </a:ln>
        </p:spPr>
        <p:txBody>
          <a:bodyPr/>
          <a:lstStyle/>
          <a:p>
            <a:endParaRPr lang="en-US" dirty="0"/>
          </a:p>
        </p:txBody>
      </p:sp>
    </p:spTree>
    <p:extLst>
      <p:ext uri="{BB962C8B-B14F-4D97-AF65-F5344CB8AC3E}">
        <p14:creationId xmlns:p14="http://schemas.microsoft.com/office/powerpoint/2010/main" val="417689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56C222-0E90-93A5-57AA-E07EE624E174}"/>
              </a:ext>
            </a:extLst>
          </p:cNvPr>
          <p:cNvPicPr>
            <a:picLocks noChangeAspect="1"/>
          </p:cNvPicPr>
          <p:nvPr userDrawn="1"/>
        </p:nvPicPr>
        <p:blipFill>
          <a:blip r:embed="rId2">
            <a:extLst>
              <a:ext uri="{28A0092B-C50C-407E-A947-70E740481C1C}">
                <a14:useLocalDpi xmlns:a14="http://schemas.microsoft.com/office/drawing/2010/main" val="0"/>
              </a:ext>
            </a:extLst>
          </a:blip>
          <a:srcRect l="29985" r="13765"/>
          <a:stretch/>
        </p:blipFill>
        <p:spPr>
          <a:xfrm flipH="1">
            <a:off x="-1" y="0"/>
            <a:ext cx="9004299" cy="9004299"/>
          </a:xfrm>
          <a:prstGeom prst="rect">
            <a:avLst/>
          </a:prstGeom>
        </p:spPr>
      </p:pic>
      <p:pic>
        <p:nvPicPr>
          <p:cNvPr id="9" name="object 11">
            <a:extLst>
              <a:ext uri="{FF2B5EF4-FFF2-40B4-BE49-F238E27FC236}">
                <a16:creationId xmlns:a16="http://schemas.microsoft.com/office/drawing/2014/main" id="{799D0D49-B2B5-172D-A81C-8D1B76CCFDC3}"/>
              </a:ext>
            </a:extLst>
          </p:cNvPr>
          <p:cNvPicPr/>
          <p:nvPr userDrawn="1"/>
        </p:nvPicPr>
        <p:blipFill>
          <a:blip r:embed="rId3">
            <a:extLst>
              <a:ext uri="{96DAC541-7B7A-43D3-8B79-37D633B846F1}">
                <asvg:svgBlip xmlns:asvg="http://schemas.microsoft.com/office/drawing/2016/SVG/main" r:embed="rId4"/>
              </a:ext>
            </a:extLst>
          </a:blip>
          <a:srcRect l="12397" t="32371" r="13298" b="27099"/>
          <a:stretch/>
        </p:blipFill>
        <p:spPr>
          <a:xfrm>
            <a:off x="387350" y="7824729"/>
            <a:ext cx="2178611" cy="792221"/>
          </a:xfrm>
          <a:prstGeom prst="rect">
            <a:avLst/>
          </a:prstGeom>
        </p:spPr>
      </p:pic>
      <p:sp>
        <p:nvSpPr>
          <p:cNvPr id="10" name="TextBox 9">
            <a:extLst>
              <a:ext uri="{FF2B5EF4-FFF2-40B4-BE49-F238E27FC236}">
                <a16:creationId xmlns:a16="http://schemas.microsoft.com/office/drawing/2014/main" id="{A37B1584-756C-D780-556F-BC8FC5187829}"/>
              </a:ext>
            </a:extLst>
          </p:cNvPr>
          <p:cNvSpPr txBox="1"/>
          <p:nvPr userDrawn="1"/>
        </p:nvSpPr>
        <p:spPr>
          <a:xfrm>
            <a:off x="452591" y="8551030"/>
            <a:ext cx="4887759" cy="215444"/>
          </a:xfrm>
          <a:prstGeom prst="rect">
            <a:avLst/>
          </a:prstGeom>
          <a:noFill/>
        </p:spPr>
        <p:txBody>
          <a:bodyPr wrap="square">
            <a:spAutoFit/>
          </a:bodyPr>
          <a:lstStyle/>
          <a:p>
            <a:r>
              <a:rPr lang="en-US" sz="800" dirty="0">
                <a:solidFill>
                  <a:schemeClr val="bg1"/>
                </a:solidFill>
                <a:latin typeface="+mn-lt"/>
                <a:cs typeface="Arial"/>
              </a:rPr>
              <a:t>© 2026 Beckman Coulter. All rights reserved. | 2025-15024</a:t>
            </a:r>
          </a:p>
        </p:txBody>
      </p:sp>
      <p:sp>
        <p:nvSpPr>
          <p:cNvPr id="2" name="Holder 2"/>
          <p:cNvSpPr>
            <a:spLocks noGrp="1"/>
          </p:cNvSpPr>
          <p:nvPr>
            <p:ph type="title"/>
          </p:nvPr>
        </p:nvSpPr>
        <p:spPr>
          <a:xfrm>
            <a:off x="539750" y="1014333"/>
            <a:ext cx="7955400" cy="1354217"/>
          </a:xfrm>
          <a:prstGeom prst="rect">
            <a:avLst/>
          </a:prstGeom>
        </p:spPr>
        <p:txBody>
          <a:bodyPr lIns="0" tIns="0" rIns="0" bIns="0" anchor="ctr" anchorCtr="0"/>
          <a:lstStyle>
            <a:lvl1pPr>
              <a:defRPr sz="4400" b="0" i="0">
                <a:solidFill>
                  <a:schemeClr val="bg1"/>
                </a:solidFill>
                <a:latin typeface="+mj-lt"/>
                <a:cs typeface="Montserrat SemiBold"/>
              </a:defRPr>
            </a:lvl1pPr>
          </a:lstStyle>
          <a:p>
            <a:endParaRPr dirty="0"/>
          </a:p>
        </p:txBody>
      </p:sp>
      <p:sp>
        <p:nvSpPr>
          <p:cNvPr id="6" name="Text Placeholder 5">
            <a:extLst>
              <a:ext uri="{FF2B5EF4-FFF2-40B4-BE49-F238E27FC236}">
                <a16:creationId xmlns:a16="http://schemas.microsoft.com/office/drawing/2014/main" id="{86CBA927-3356-B3B2-3922-DA039E3F9468}"/>
              </a:ext>
            </a:extLst>
          </p:cNvPr>
          <p:cNvSpPr>
            <a:spLocks noGrp="1"/>
          </p:cNvSpPr>
          <p:nvPr>
            <p:ph type="body" sz="quarter" idx="11"/>
          </p:nvPr>
        </p:nvSpPr>
        <p:spPr>
          <a:xfrm>
            <a:off x="539749" y="312517"/>
            <a:ext cx="7954962" cy="2769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60688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56C222-0E90-93A5-57AA-E07EE624E174}"/>
              </a:ext>
            </a:extLst>
          </p:cNvPr>
          <p:cNvPicPr>
            <a:picLocks noChangeAspect="1"/>
          </p:cNvPicPr>
          <p:nvPr userDrawn="1"/>
        </p:nvPicPr>
        <p:blipFill>
          <a:blip r:embed="rId2">
            <a:extLst>
              <a:ext uri="{28A0092B-C50C-407E-A947-70E740481C1C}">
                <a14:useLocalDpi xmlns:a14="http://schemas.microsoft.com/office/drawing/2010/main" val="0"/>
              </a:ext>
            </a:extLst>
          </a:blip>
          <a:srcRect l="2940" r="58454" b="16244"/>
          <a:stretch/>
        </p:blipFill>
        <p:spPr>
          <a:xfrm flipH="1">
            <a:off x="-17096" y="1"/>
            <a:ext cx="9021395" cy="9004299"/>
          </a:xfrm>
          <a:prstGeom prst="rect">
            <a:avLst/>
          </a:prstGeom>
        </p:spPr>
      </p:pic>
      <p:pic>
        <p:nvPicPr>
          <p:cNvPr id="9" name="object 11">
            <a:extLst>
              <a:ext uri="{FF2B5EF4-FFF2-40B4-BE49-F238E27FC236}">
                <a16:creationId xmlns:a16="http://schemas.microsoft.com/office/drawing/2014/main" id="{799D0D49-B2B5-172D-A81C-8D1B76CCFDC3}"/>
              </a:ext>
            </a:extLst>
          </p:cNvPr>
          <p:cNvPicPr/>
          <p:nvPr userDrawn="1"/>
        </p:nvPicPr>
        <p:blipFill>
          <a:blip r:embed="rId3">
            <a:extLst>
              <a:ext uri="{96DAC541-7B7A-43D3-8B79-37D633B846F1}">
                <asvg:svgBlip xmlns:asvg="http://schemas.microsoft.com/office/drawing/2016/SVG/main" r:embed="rId4"/>
              </a:ext>
            </a:extLst>
          </a:blip>
          <a:srcRect l="12397" t="32371" r="13298" b="27099"/>
          <a:stretch/>
        </p:blipFill>
        <p:spPr>
          <a:xfrm>
            <a:off x="387350" y="7033118"/>
            <a:ext cx="2971800" cy="1080653"/>
          </a:xfrm>
          <a:prstGeom prst="rect">
            <a:avLst/>
          </a:prstGeom>
        </p:spPr>
      </p:pic>
      <p:sp>
        <p:nvSpPr>
          <p:cNvPr id="10" name="TextBox 9">
            <a:extLst>
              <a:ext uri="{FF2B5EF4-FFF2-40B4-BE49-F238E27FC236}">
                <a16:creationId xmlns:a16="http://schemas.microsoft.com/office/drawing/2014/main" id="{A37B1584-756C-D780-556F-BC8FC5187829}"/>
              </a:ext>
            </a:extLst>
          </p:cNvPr>
          <p:cNvSpPr txBox="1"/>
          <p:nvPr userDrawn="1"/>
        </p:nvSpPr>
        <p:spPr>
          <a:xfrm>
            <a:off x="452591" y="7989967"/>
            <a:ext cx="7021359" cy="776507"/>
          </a:xfrm>
          <a:prstGeom prst="rect">
            <a:avLst/>
          </a:prstGeom>
          <a:noFill/>
        </p:spPr>
        <p:txBody>
          <a:bodyPr wrap="square" anchor="b" anchorCtr="0">
            <a:noAutofit/>
          </a:bodyPr>
          <a:lstStyle/>
          <a:p>
            <a:r>
              <a:rPr lang="en-US" sz="800" dirty="0">
                <a:solidFill>
                  <a:schemeClr val="bg1"/>
                </a:solidFill>
                <a:latin typeface="+mn-lt"/>
                <a:cs typeface="Arial"/>
              </a:rPr>
              <a:t>© 2026 Beckman Coulter, Inc. All rights reserved. Beckman Coulter, the stylized logo, and the Beckman Coulter product and service marks mentioned herein are trademarks or registered trademarks of Beckman Coulter, Inc. in the United States and other countries. The Danaher trademark is a proprietary mark of Danaher Corporation. All other trademarks are the property of their respective owners.</a:t>
            </a:r>
          </a:p>
          <a:p>
            <a:r>
              <a:rPr lang="en-US" sz="800" dirty="0">
                <a:solidFill>
                  <a:schemeClr val="bg1"/>
                </a:solidFill>
                <a:latin typeface="+mn-lt"/>
                <a:cs typeface="Arial"/>
              </a:rPr>
              <a:t>For Beckman Coulter’s worldwide office locations and phone numbers, please visit </a:t>
            </a:r>
            <a:r>
              <a:rPr lang="en-US" sz="800" dirty="0" err="1">
                <a:solidFill>
                  <a:schemeClr val="bg1"/>
                </a:solidFill>
                <a:latin typeface="+mn-lt"/>
                <a:cs typeface="Arial"/>
              </a:rPr>
              <a:t>www.beckmancoulter.com</a:t>
            </a:r>
            <a:r>
              <a:rPr lang="en-US" sz="800" dirty="0">
                <a:solidFill>
                  <a:schemeClr val="bg1"/>
                </a:solidFill>
                <a:latin typeface="+mn-lt"/>
                <a:cs typeface="Arial"/>
              </a:rPr>
              <a:t>/contact</a:t>
            </a:r>
          </a:p>
          <a:p>
            <a:r>
              <a:rPr lang="en-US" sz="800" dirty="0">
                <a:solidFill>
                  <a:schemeClr val="bg1"/>
                </a:solidFill>
                <a:latin typeface="+mn-lt"/>
                <a:cs typeface="Arial"/>
              </a:rPr>
              <a:t>2025-15024</a:t>
            </a:r>
          </a:p>
        </p:txBody>
      </p:sp>
      <p:sp>
        <p:nvSpPr>
          <p:cNvPr id="2" name="Holder 2"/>
          <p:cNvSpPr>
            <a:spLocks noGrp="1"/>
          </p:cNvSpPr>
          <p:nvPr>
            <p:ph type="title"/>
          </p:nvPr>
        </p:nvSpPr>
        <p:spPr>
          <a:xfrm>
            <a:off x="539750" y="2245558"/>
            <a:ext cx="7955400" cy="2136453"/>
          </a:xfrm>
          <a:prstGeom prst="rect">
            <a:avLst/>
          </a:prstGeom>
        </p:spPr>
        <p:txBody>
          <a:bodyPr lIns="0" tIns="0" rIns="0" bIns="0" anchor="ctr" anchorCtr="0"/>
          <a:lstStyle>
            <a:lvl1pPr>
              <a:defRPr sz="4800" b="0" i="0">
                <a:solidFill>
                  <a:schemeClr val="bg1"/>
                </a:solidFill>
                <a:latin typeface="+mj-lt"/>
                <a:cs typeface="Montserrat SemiBold"/>
              </a:defRPr>
            </a:lvl1pPr>
          </a:lstStyle>
          <a:p>
            <a:endParaRPr dirty="0"/>
          </a:p>
        </p:txBody>
      </p:sp>
      <p:sp>
        <p:nvSpPr>
          <p:cNvPr id="6" name="Text Placeholder 5">
            <a:extLst>
              <a:ext uri="{FF2B5EF4-FFF2-40B4-BE49-F238E27FC236}">
                <a16:creationId xmlns:a16="http://schemas.microsoft.com/office/drawing/2014/main" id="{86CBA927-3356-B3B2-3922-DA039E3F9468}"/>
              </a:ext>
            </a:extLst>
          </p:cNvPr>
          <p:cNvSpPr>
            <a:spLocks noGrp="1"/>
          </p:cNvSpPr>
          <p:nvPr>
            <p:ph type="body" sz="quarter" idx="11"/>
          </p:nvPr>
        </p:nvSpPr>
        <p:spPr>
          <a:xfrm>
            <a:off x="539749" y="312517"/>
            <a:ext cx="7954962" cy="2769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5" name="Text Placeholder 4">
            <a:extLst>
              <a:ext uri="{FF2B5EF4-FFF2-40B4-BE49-F238E27FC236}">
                <a16:creationId xmlns:a16="http://schemas.microsoft.com/office/drawing/2014/main" id="{25241BBA-28AC-F6BF-7DB7-5CDCA095F5ED}"/>
              </a:ext>
            </a:extLst>
          </p:cNvPr>
          <p:cNvSpPr>
            <a:spLocks noGrp="1"/>
          </p:cNvSpPr>
          <p:nvPr>
            <p:ph type="body" sz="quarter" idx="12"/>
          </p:nvPr>
        </p:nvSpPr>
        <p:spPr>
          <a:xfrm>
            <a:off x="539750" y="4704446"/>
            <a:ext cx="7954963" cy="2054295"/>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8" name="Picture 7" descr="A logo with a black background&#10;&#10;AI-generated content may be incorrect.">
            <a:extLst>
              <a:ext uri="{FF2B5EF4-FFF2-40B4-BE49-F238E27FC236}">
                <a16:creationId xmlns:a16="http://schemas.microsoft.com/office/drawing/2014/main" id="{EDDD47AD-D4A3-D7F3-FDF7-48058DE9507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39191" y="7749593"/>
            <a:ext cx="1315964" cy="1016881"/>
          </a:xfrm>
          <a:prstGeom prst="rect">
            <a:avLst/>
          </a:prstGeom>
        </p:spPr>
      </p:pic>
    </p:spTree>
    <p:extLst>
      <p:ext uri="{BB962C8B-B14F-4D97-AF65-F5344CB8AC3E}">
        <p14:creationId xmlns:p14="http://schemas.microsoft.com/office/powerpoint/2010/main" val="36522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91107" y="863577"/>
            <a:ext cx="7954831" cy="742973"/>
          </a:xfrm>
          <a:prstGeom prst="rect">
            <a:avLst/>
          </a:prstGeom>
        </p:spPr>
        <p:txBody>
          <a:bodyPr wrap="square" lIns="0" tIns="0" rIns="0" bIns="0" anchor="ctr" anchorCtr="0">
            <a:noAutofit/>
          </a:bodyPr>
          <a:lstStyle>
            <a:lvl1pPr>
              <a:defRPr sz="4000" b="1" i="0">
                <a:solidFill>
                  <a:schemeClr val="bg1"/>
                </a:solidFill>
                <a:latin typeface="Montserrat SemiBold"/>
                <a:cs typeface="Montserrat SemiBold"/>
              </a:defRPr>
            </a:lvl1pPr>
          </a:lstStyle>
          <a:p>
            <a:r>
              <a:rPr lang="en-US" dirty="0"/>
              <a:t>Click to add text</a:t>
            </a:r>
            <a:endParaRPr dirty="0"/>
          </a:p>
        </p:txBody>
      </p:sp>
      <p:sp>
        <p:nvSpPr>
          <p:cNvPr id="3" name="Holder 3"/>
          <p:cNvSpPr>
            <a:spLocks noGrp="1"/>
          </p:cNvSpPr>
          <p:nvPr>
            <p:ph type="body" idx="1"/>
          </p:nvPr>
        </p:nvSpPr>
        <p:spPr>
          <a:xfrm>
            <a:off x="491107" y="1994909"/>
            <a:ext cx="7362190" cy="369332"/>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TextBox 3">
            <a:extLst>
              <a:ext uri="{FF2B5EF4-FFF2-40B4-BE49-F238E27FC236}">
                <a16:creationId xmlns:a16="http://schemas.microsoft.com/office/drawing/2014/main" id="{6C97E914-5A6B-A081-067E-6B15987489BF}"/>
              </a:ext>
            </a:extLst>
          </p:cNvPr>
          <p:cNvSpPr txBox="1"/>
          <p:nvPr userDrawn="1"/>
        </p:nvSpPr>
        <p:spPr>
          <a:xfrm>
            <a:off x="452591" y="8551031"/>
            <a:ext cx="4768373" cy="215444"/>
          </a:xfrm>
          <a:prstGeom prst="rect">
            <a:avLst/>
          </a:prstGeom>
          <a:noFill/>
        </p:spPr>
        <p:txBody>
          <a:bodyPr wrap="square">
            <a:spAutoFit/>
          </a:bodyPr>
          <a:lstStyle/>
          <a:p>
            <a:r>
              <a:rPr lang="en-US" sz="800" b="0" dirty="0">
                <a:solidFill>
                  <a:schemeClr val="tx1"/>
                </a:solidFill>
                <a:latin typeface="+mn-lt"/>
                <a:cs typeface="Arial"/>
              </a:rPr>
              <a:t>©</a:t>
            </a:r>
            <a:r>
              <a:rPr lang="en-US" sz="800" b="0" spc="-20" dirty="0">
                <a:solidFill>
                  <a:schemeClr val="tx1"/>
                </a:solidFill>
                <a:latin typeface="+mn-lt"/>
                <a:cs typeface="Arial"/>
              </a:rPr>
              <a:t> </a:t>
            </a:r>
            <a:r>
              <a:rPr lang="en-US" sz="800" b="0" dirty="0">
                <a:solidFill>
                  <a:schemeClr val="tx1"/>
                </a:solidFill>
                <a:latin typeface="+mn-lt"/>
                <a:cs typeface="Arial"/>
              </a:rPr>
              <a:t>2026</a:t>
            </a:r>
            <a:r>
              <a:rPr lang="en-US" sz="800" b="0" spc="-15" dirty="0">
                <a:solidFill>
                  <a:schemeClr val="tx1"/>
                </a:solidFill>
                <a:latin typeface="+mn-lt"/>
                <a:cs typeface="Arial"/>
              </a:rPr>
              <a:t> </a:t>
            </a:r>
            <a:r>
              <a:rPr lang="en-US" sz="800" b="0" dirty="0">
                <a:solidFill>
                  <a:schemeClr val="tx1"/>
                </a:solidFill>
                <a:latin typeface="+mn-lt"/>
                <a:cs typeface="Arial"/>
              </a:rPr>
              <a:t>Beckman</a:t>
            </a:r>
            <a:r>
              <a:rPr lang="en-US" sz="800" b="0" spc="-20" dirty="0">
                <a:solidFill>
                  <a:schemeClr val="tx1"/>
                </a:solidFill>
                <a:latin typeface="+mn-lt"/>
                <a:cs typeface="Arial"/>
              </a:rPr>
              <a:t> </a:t>
            </a:r>
            <a:r>
              <a:rPr lang="en-US" sz="800" b="0" dirty="0">
                <a:solidFill>
                  <a:schemeClr val="tx1"/>
                </a:solidFill>
                <a:latin typeface="+mn-lt"/>
                <a:cs typeface="Arial"/>
              </a:rPr>
              <a:t>Coulter.</a:t>
            </a:r>
            <a:r>
              <a:rPr lang="en-US" sz="800" b="0" spc="-15" dirty="0">
                <a:solidFill>
                  <a:schemeClr val="tx1"/>
                </a:solidFill>
                <a:latin typeface="+mn-lt"/>
                <a:cs typeface="Arial"/>
              </a:rPr>
              <a:t> </a:t>
            </a:r>
            <a:r>
              <a:rPr lang="en-US" sz="800" b="0" dirty="0">
                <a:solidFill>
                  <a:schemeClr val="tx1"/>
                </a:solidFill>
                <a:latin typeface="+mn-lt"/>
                <a:cs typeface="Arial"/>
              </a:rPr>
              <a:t>All</a:t>
            </a:r>
            <a:r>
              <a:rPr lang="en-US" sz="800" b="0" spc="-15" dirty="0">
                <a:solidFill>
                  <a:schemeClr val="tx1"/>
                </a:solidFill>
                <a:latin typeface="+mn-lt"/>
                <a:cs typeface="Arial"/>
              </a:rPr>
              <a:t> </a:t>
            </a:r>
            <a:r>
              <a:rPr lang="en-US" sz="800" b="0" dirty="0">
                <a:solidFill>
                  <a:schemeClr val="tx1"/>
                </a:solidFill>
                <a:latin typeface="+mn-lt"/>
                <a:cs typeface="Arial"/>
              </a:rPr>
              <a:t>rights</a:t>
            </a:r>
            <a:r>
              <a:rPr lang="en-US" sz="800" b="0" spc="-20" dirty="0">
                <a:solidFill>
                  <a:schemeClr val="tx1"/>
                </a:solidFill>
                <a:latin typeface="+mn-lt"/>
                <a:cs typeface="Arial"/>
              </a:rPr>
              <a:t> </a:t>
            </a:r>
            <a:r>
              <a:rPr lang="en-US" sz="800" b="0" dirty="0">
                <a:solidFill>
                  <a:schemeClr val="tx1"/>
                </a:solidFill>
                <a:latin typeface="+mn-lt"/>
                <a:cs typeface="Arial"/>
              </a:rPr>
              <a:t>reserved. | 2025-15024</a:t>
            </a:r>
          </a:p>
        </p:txBody>
      </p:sp>
    </p:spTree>
  </p:cSld>
  <p:clrMap bg1="lt1" tx1="dk1" bg2="lt2" tx2="dk2" accent1="accent1" accent2="accent2" accent3="accent3" accent4="accent4" accent5="accent5" accent6="accent6" hlink="hlink" folHlink="folHlink"/>
  <p:sldLayoutIdLst>
    <p:sldLayoutId id="2147483665" r:id="rId1"/>
    <p:sldLayoutId id="2147483662" r:id="rId2"/>
    <p:sldLayoutId id="2147483666" r:id="rId3"/>
    <p:sldLayoutId id="2147483667" r:id="rId4"/>
    <p:sldLayoutId id="2147483668" r:id="rId5"/>
  </p:sldLayoutIdLst>
  <p:txStyles>
    <p:titleStyle>
      <a:lvl1pPr>
        <a:defRPr sz="4400">
          <a:solidFill>
            <a:schemeClr val="tx1"/>
          </a:solidFill>
          <a:latin typeface="Arial Nova" panose="020B0504020202020204" pitchFamily="34" charset="0"/>
          <a:ea typeface="+mj-ea"/>
          <a:cs typeface="+mj-cs"/>
        </a:defRPr>
      </a:lvl1pPr>
    </p:titleStyle>
    <p:bodyStyle>
      <a:lvl1pPr marL="0">
        <a:defRPr sz="2400">
          <a:solidFill>
            <a:schemeClr val="bg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g"/><Relationship Id="rId3" Type="http://schemas.openxmlformats.org/officeDocument/2006/relationships/image" Target="../media/image19.jpg"/><Relationship Id="rId7" Type="http://schemas.openxmlformats.org/officeDocument/2006/relationships/image" Target="../media/image23.jpg"/><Relationship Id="rId12" Type="http://schemas.openxmlformats.org/officeDocument/2006/relationships/image" Target="../media/image28.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g"/><Relationship Id="rId11" Type="http://schemas.openxmlformats.org/officeDocument/2006/relationships/image" Target="../media/image27.jpg"/><Relationship Id="rId5" Type="http://schemas.openxmlformats.org/officeDocument/2006/relationships/image" Target="../media/image21.jpg"/><Relationship Id="rId15" Type="http://schemas.openxmlformats.org/officeDocument/2006/relationships/image" Target="../media/image43.png"/><Relationship Id="rId10" Type="http://schemas.openxmlformats.org/officeDocument/2006/relationships/image" Target="../media/image26.jpg"/><Relationship Id="rId4" Type="http://schemas.openxmlformats.org/officeDocument/2006/relationships/image" Target="../media/image20.jpg"/><Relationship Id="rId9" Type="http://schemas.openxmlformats.org/officeDocument/2006/relationships/image" Target="../media/image25.jpg"/><Relationship Id="rId1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0.jpg"/><Relationship Id="rId7" Type="http://schemas.openxmlformats.org/officeDocument/2006/relationships/image" Target="../media/image28.jpg"/><Relationship Id="rId12" Type="http://schemas.openxmlformats.org/officeDocument/2006/relationships/image" Target="../media/image53.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6.jpg"/><Relationship Id="rId11" Type="http://schemas.openxmlformats.org/officeDocument/2006/relationships/image" Target="../media/image52.png"/><Relationship Id="rId5" Type="http://schemas.openxmlformats.org/officeDocument/2006/relationships/image" Target="../media/image24.png"/><Relationship Id="rId10" Type="http://schemas.openxmlformats.org/officeDocument/2006/relationships/image" Target="../media/image51.png"/><Relationship Id="rId4" Type="http://schemas.openxmlformats.org/officeDocument/2006/relationships/image" Target="../media/image21.jpg"/><Relationship Id="rId9" Type="http://schemas.openxmlformats.org/officeDocument/2006/relationships/image" Target="../media/image50.jpg"/></Relationships>
</file>

<file path=ppt/slides/_rels/slide2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54.png"/><Relationship Id="rId2" Type="http://schemas.openxmlformats.org/officeDocument/2006/relationships/image" Target="../media/image44.jp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7.jpg"/><Relationship Id="rId1" Type="http://schemas.openxmlformats.org/officeDocument/2006/relationships/slideLayout" Target="../slideLayouts/slideLayout2.xml"/><Relationship Id="rId6" Type="http://schemas.openxmlformats.org/officeDocument/2006/relationships/image" Target="../media/image58.jpg"/><Relationship Id="rId5" Type="http://schemas.openxmlformats.org/officeDocument/2006/relationships/image" Target="../media/image2.sv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19.jpg"/><Relationship Id="rId3" Type="http://schemas.openxmlformats.org/officeDocument/2006/relationships/image" Target="../media/image59.png"/><Relationship Id="rId7" Type="http://schemas.openxmlformats.org/officeDocument/2006/relationships/image" Target="../media/image60.jpg"/><Relationship Id="rId12" Type="http://schemas.openxmlformats.org/officeDocument/2006/relationships/image" Target="../media/image63.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5.jpg"/><Relationship Id="rId11" Type="http://schemas.openxmlformats.org/officeDocument/2006/relationships/image" Target="../media/image49.png"/><Relationship Id="rId5" Type="http://schemas.openxmlformats.org/officeDocument/2006/relationships/image" Target="../media/image51.png"/><Relationship Id="rId10" Type="http://schemas.openxmlformats.org/officeDocument/2006/relationships/image" Target="../media/image62.jpg"/><Relationship Id="rId4" Type="http://schemas.openxmlformats.org/officeDocument/2006/relationships/image" Target="../media/image50.jpg"/><Relationship Id="rId9" Type="http://schemas.openxmlformats.org/officeDocument/2006/relationships/image" Target="../media/image61.jpg"/><Relationship Id="rId14" Type="http://schemas.openxmlformats.org/officeDocument/2006/relationships/image" Target="../media/image64.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g"/><Relationship Id="rId18" Type="http://schemas.openxmlformats.org/officeDocument/2006/relationships/image" Target="../media/image34.png"/><Relationship Id="rId3" Type="http://schemas.openxmlformats.org/officeDocument/2006/relationships/image" Target="../media/image19.jpg"/><Relationship Id="rId7" Type="http://schemas.openxmlformats.org/officeDocument/2006/relationships/image" Target="../media/image23.jpg"/><Relationship Id="rId12" Type="http://schemas.openxmlformats.org/officeDocument/2006/relationships/image" Target="../media/image28.jpg"/><Relationship Id="rId17" Type="http://schemas.openxmlformats.org/officeDocument/2006/relationships/image" Target="../media/image33.jpg"/><Relationship Id="rId2" Type="http://schemas.openxmlformats.org/officeDocument/2006/relationships/image" Target="../media/image18.jpg"/><Relationship Id="rId16"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22.jpg"/><Relationship Id="rId11" Type="http://schemas.openxmlformats.org/officeDocument/2006/relationships/image" Target="../media/image27.jpg"/><Relationship Id="rId5" Type="http://schemas.openxmlformats.org/officeDocument/2006/relationships/image" Target="../media/image21.jpg"/><Relationship Id="rId15" Type="http://schemas.openxmlformats.org/officeDocument/2006/relationships/image" Target="../media/image31.png"/><Relationship Id="rId10" Type="http://schemas.openxmlformats.org/officeDocument/2006/relationships/image" Target="../media/image26.jpg"/><Relationship Id="rId4" Type="http://schemas.openxmlformats.org/officeDocument/2006/relationships/image" Target="../media/image20.jpg"/><Relationship Id="rId9" Type="http://schemas.openxmlformats.org/officeDocument/2006/relationships/image" Target="../media/image25.jp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58955C7-EB0F-4C4B-C9AD-BC85013AD8DD}"/>
              </a:ext>
            </a:extLst>
          </p:cNvPr>
          <p:cNvPicPr>
            <a:picLocks noChangeAspect="1"/>
          </p:cNvPicPr>
          <p:nvPr/>
        </p:nvPicPr>
        <p:blipFill>
          <a:blip r:embed="rId3">
            <a:extLst>
              <a:ext uri="{28A0092B-C50C-407E-A947-70E740481C1C}">
                <a14:useLocalDpi xmlns:a14="http://schemas.microsoft.com/office/drawing/2010/main" val="0"/>
              </a:ext>
            </a:extLst>
          </a:blip>
          <a:srcRect l="8969" t="3642" r="8969"/>
          <a:stretch/>
        </p:blipFill>
        <p:spPr>
          <a:xfrm>
            <a:off x="-12700" y="0"/>
            <a:ext cx="9026524" cy="5880100"/>
          </a:xfrm>
          <a:prstGeom prst="rect">
            <a:avLst/>
          </a:prstGeom>
        </p:spPr>
      </p:pic>
      <p:sp>
        <p:nvSpPr>
          <p:cNvPr id="7" name="object 7"/>
          <p:cNvSpPr txBox="1"/>
          <p:nvPr/>
        </p:nvSpPr>
        <p:spPr>
          <a:xfrm>
            <a:off x="452591" y="6230367"/>
            <a:ext cx="7720965" cy="1001394"/>
          </a:xfrm>
          <a:prstGeom prst="rect">
            <a:avLst/>
          </a:prstGeom>
        </p:spPr>
        <p:txBody>
          <a:bodyPr vert="horz" wrap="square" lIns="0" tIns="13335" rIns="0" bIns="0" rtlCol="0">
            <a:spAutoFit/>
          </a:bodyPr>
          <a:lstStyle/>
          <a:p>
            <a:pPr marL="12700">
              <a:lnSpc>
                <a:spcPts val="3840"/>
              </a:lnSpc>
              <a:spcBef>
                <a:spcPts val="105"/>
              </a:spcBef>
            </a:pPr>
            <a:r>
              <a:rPr sz="3200" b="1" dirty="0">
                <a:solidFill>
                  <a:schemeClr val="tx2"/>
                </a:solidFill>
                <a:latin typeface="+mj-lt"/>
                <a:cs typeface="Montserrat SemiBold"/>
              </a:rPr>
              <a:t>DxU</a:t>
            </a:r>
            <a:r>
              <a:rPr sz="3200" b="1" spc="-45" dirty="0">
                <a:solidFill>
                  <a:schemeClr val="tx2"/>
                </a:solidFill>
                <a:latin typeface="+mj-lt"/>
                <a:cs typeface="Montserrat SemiBold"/>
              </a:rPr>
              <a:t> </a:t>
            </a:r>
            <a:r>
              <a:rPr sz="3200" b="1" dirty="0">
                <a:solidFill>
                  <a:schemeClr val="tx2"/>
                </a:solidFill>
                <a:latin typeface="+mj-lt"/>
                <a:cs typeface="Montserrat SemiBold"/>
              </a:rPr>
              <a:t>Iris</a:t>
            </a:r>
            <a:r>
              <a:rPr sz="3200" b="1" spc="-5" dirty="0">
                <a:solidFill>
                  <a:schemeClr val="tx2"/>
                </a:solidFill>
                <a:latin typeface="+mj-lt"/>
                <a:cs typeface="Montserrat SemiBold"/>
              </a:rPr>
              <a:t> </a:t>
            </a:r>
            <a:r>
              <a:rPr sz="3200" b="1" dirty="0">
                <a:solidFill>
                  <a:schemeClr val="tx2"/>
                </a:solidFill>
                <a:latin typeface="+mj-lt"/>
                <a:cs typeface="Montserrat SemiBold"/>
              </a:rPr>
              <a:t>Workcell</a:t>
            </a:r>
            <a:r>
              <a:rPr sz="3200" b="1" spc="-25" dirty="0">
                <a:solidFill>
                  <a:schemeClr val="tx2"/>
                </a:solidFill>
                <a:latin typeface="+mj-lt"/>
                <a:cs typeface="Montserrat SemiBold"/>
              </a:rPr>
              <a:t> </a:t>
            </a:r>
            <a:r>
              <a:rPr sz="3200" b="1" dirty="0">
                <a:solidFill>
                  <a:schemeClr val="tx2"/>
                </a:solidFill>
                <a:latin typeface="+mj-lt"/>
                <a:cs typeface="Montserrat SemiBold"/>
              </a:rPr>
              <a:t>Urinalysis</a:t>
            </a:r>
            <a:r>
              <a:rPr sz="3200" b="1" spc="-45" dirty="0">
                <a:solidFill>
                  <a:schemeClr val="tx2"/>
                </a:solidFill>
                <a:latin typeface="+mj-lt"/>
                <a:cs typeface="Montserrat SemiBold"/>
              </a:rPr>
              <a:t> </a:t>
            </a:r>
            <a:r>
              <a:rPr sz="3200" b="1" spc="-10" dirty="0">
                <a:solidFill>
                  <a:schemeClr val="tx2"/>
                </a:solidFill>
                <a:latin typeface="+mj-lt"/>
                <a:cs typeface="Montserrat SemiBold"/>
              </a:rPr>
              <a:t>Analyzer</a:t>
            </a:r>
            <a:endParaRPr sz="3200" dirty="0">
              <a:solidFill>
                <a:schemeClr val="tx2"/>
              </a:solidFill>
              <a:latin typeface="+mj-lt"/>
              <a:cs typeface="Montserrat SemiBold"/>
            </a:endParaRPr>
          </a:p>
          <a:p>
            <a:pPr marL="12700">
              <a:lnSpc>
                <a:spcPct val="100000"/>
              </a:lnSpc>
            </a:pPr>
            <a:r>
              <a:rPr sz="3200" b="0" spc="-20" dirty="0">
                <a:solidFill>
                  <a:schemeClr val="tx2"/>
                </a:solidFill>
                <a:latin typeface="+mj-lt"/>
                <a:cs typeface="Montserrat Medium"/>
              </a:rPr>
              <a:t>Advanced</a:t>
            </a:r>
            <a:r>
              <a:rPr sz="3200" b="0" spc="-155" dirty="0">
                <a:solidFill>
                  <a:schemeClr val="tx2"/>
                </a:solidFill>
                <a:latin typeface="+mj-lt"/>
                <a:cs typeface="Montserrat Medium"/>
              </a:rPr>
              <a:t> </a:t>
            </a:r>
            <a:r>
              <a:rPr sz="3200" b="0" spc="-30" dirty="0">
                <a:solidFill>
                  <a:schemeClr val="tx2"/>
                </a:solidFill>
                <a:latin typeface="+mj-lt"/>
                <a:cs typeface="Montserrat Medium"/>
              </a:rPr>
              <a:t>Technology</a:t>
            </a:r>
            <a:r>
              <a:rPr sz="3200" b="0" spc="-140" dirty="0">
                <a:solidFill>
                  <a:schemeClr val="tx2"/>
                </a:solidFill>
                <a:latin typeface="+mj-lt"/>
                <a:cs typeface="Montserrat Medium"/>
              </a:rPr>
              <a:t> </a:t>
            </a:r>
            <a:r>
              <a:rPr sz="3200" b="0" spc="-10" dirty="0">
                <a:solidFill>
                  <a:schemeClr val="tx2"/>
                </a:solidFill>
                <a:latin typeface="+mj-lt"/>
                <a:cs typeface="Montserrat Medium"/>
              </a:rPr>
              <a:t>Casebook</a:t>
            </a:r>
            <a:endParaRPr sz="3200" dirty="0">
              <a:solidFill>
                <a:schemeClr val="tx2"/>
              </a:solidFill>
              <a:latin typeface="+mj-lt"/>
              <a:cs typeface="Montserrat Medium"/>
            </a:endParaRPr>
          </a:p>
        </p:txBody>
      </p:sp>
      <p:pic>
        <p:nvPicPr>
          <p:cNvPr id="11" name="object 11"/>
          <p:cNvPicPr/>
          <p:nvPr/>
        </p:nvPicPr>
        <p:blipFill>
          <a:blip r:embed="rId4">
            <a:extLst>
              <a:ext uri="{96DAC541-7B7A-43D3-8B79-37D633B846F1}">
                <asvg:svgBlip xmlns:asvg="http://schemas.microsoft.com/office/drawing/2016/SVG/main" r:embed="rId5"/>
              </a:ext>
            </a:extLst>
          </a:blip>
          <a:srcRect l="-5036" t="-19261" r="-7835" b="-19261"/>
          <a:stretch/>
        </p:blipFill>
        <p:spPr>
          <a:xfrm>
            <a:off x="311150" y="7473950"/>
            <a:ext cx="2753840" cy="1001394"/>
          </a:xfrm>
          <a:prstGeom prst="rect">
            <a:avLst/>
          </a:prstGeom>
        </p:spPr>
      </p:pic>
      <p:pic>
        <p:nvPicPr>
          <p:cNvPr id="12" name="object 12"/>
          <p:cNvPicPr/>
          <p:nvPr/>
        </p:nvPicPr>
        <p:blipFill>
          <a:blip r:embed="rId6" cstate="print"/>
          <a:stretch>
            <a:fillRect/>
          </a:stretch>
        </p:blipFill>
        <p:spPr>
          <a:xfrm>
            <a:off x="8036293" y="8268042"/>
            <a:ext cx="470799" cy="611134"/>
          </a:xfrm>
          <a:prstGeom prst="rect">
            <a:avLst/>
          </a:prstGeom>
        </p:spPr>
      </p:pic>
      <p:sp>
        <p:nvSpPr>
          <p:cNvPr id="16" name="object 16"/>
          <p:cNvSpPr txBox="1"/>
          <p:nvPr/>
        </p:nvSpPr>
        <p:spPr>
          <a:xfrm>
            <a:off x="5220964" y="521033"/>
            <a:ext cx="3220720" cy="299720"/>
          </a:xfrm>
          <a:prstGeom prst="rect">
            <a:avLst/>
          </a:prstGeom>
        </p:spPr>
        <p:txBody>
          <a:bodyPr vert="horz" wrap="square" lIns="0" tIns="12700" rIns="0" bIns="0" rtlCol="0">
            <a:spAutoFit/>
          </a:bodyPr>
          <a:lstStyle/>
          <a:p>
            <a:pPr marL="12700" algn="r">
              <a:lnSpc>
                <a:spcPct val="100000"/>
              </a:lnSpc>
              <a:spcBef>
                <a:spcPts val="100"/>
              </a:spcBef>
            </a:pPr>
            <a:r>
              <a:rPr sz="1800" dirty="0">
                <a:solidFill>
                  <a:schemeClr val="bg1"/>
                </a:solidFill>
                <a:latin typeface="+mn-lt"/>
                <a:cs typeface="Montserrat SemiBold"/>
              </a:rPr>
              <a:t>Urinalysis</a:t>
            </a:r>
            <a:r>
              <a:rPr sz="1800" spc="-40" dirty="0">
                <a:solidFill>
                  <a:schemeClr val="bg1"/>
                </a:solidFill>
                <a:latin typeface="+mn-lt"/>
                <a:cs typeface="Montserrat SemiBold"/>
              </a:rPr>
              <a:t> </a:t>
            </a:r>
            <a:r>
              <a:rPr sz="1800" dirty="0">
                <a:solidFill>
                  <a:schemeClr val="bg1"/>
                </a:solidFill>
                <a:latin typeface="+mn-lt"/>
                <a:cs typeface="Montserrat SemiBold"/>
              </a:rPr>
              <a:t>Case</a:t>
            </a:r>
            <a:r>
              <a:rPr sz="1800" spc="-60" dirty="0">
                <a:solidFill>
                  <a:schemeClr val="bg1"/>
                </a:solidFill>
                <a:latin typeface="+mn-lt"/>
                <a:cs typeface="Montserrat SemiBold"/>
              </a:rPr>
              <a:t> </a:t>
            </a:r>
            <a:r>
              <a:rPr sz="1800" dirty="0">
                <a:solidFill>
                  <a:schemeClr val="bg1"/>
                </a:solidFill>
                <a:latin typeface="+mn-lt"/>
                <a:cs typeface="Montserrat SemiBold"/>
              </a:rPr>
              <a:t>Study</a:t>
            </a:r>
            <a:r>
              <a:rPr sz="1800" spc="-50" dirty="0">
                <a:solidFill>
                  <a:schemeClr val="bg1"/>
                </a:solidFill>
                <a:latin typeface="+mn-lt"/>
                <a:cs typeface="Montserrat SemiBold"/>
              </a:rPr>
              <a:t> </a:t>
            </a:r>
            <a:r>
              <a:rPr sz="1800" spc="-20" dirty="0">
                <a:solidFill>
                  <a:schemeClr val="bg1"/>
                </a:solidFill>
                <a:latin typeface="+mn-lt"/>
                <a:cs typeface="Montserrat SemiBold"/>
              </a:rPr>
              <a:t>Book</a:t>
            </a:r>
            <a:endParaRPr sz="1800" dirty="0">
              <a:solidFill>
                <a:schemeClr val="bg1"/>
              </a:solidFill>
              <a:latin typeface="+mn-lt"/>
              <a:cs typeface="Montserrat SemiBold"/>
            </a:endParaRPr>
          </a:p>
        </p:txBody>
      </p:sp>
      <p:pic>
        <p:nvPicPr>
          <p:cNvPr id="4" name="Picture 3" descr="A black logo with white text&#10;&#10;AI-generated content may be incorrect.">
            <a:extLst>
              <a:ext uri="{FF2B5EF4-FFF2-40B4-BE49-F238E27FC236}">
                <a16:creationId xmlns:a16="http://schemas.microsoft.com/office/drawing/2014/main" id="{A7ADACE4-4851-49F3-F808-2A7B3BF5EE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54950" y="7895431"/>
            <a:ext cx="577465" cy="749595"/>
          </a:xfrm>
          <a:prstGeom prst="rect">
            <a:avLst/>
          </a:prstGeom>
        </p:spPr>
      </p:pic>
      <p:sp>
        <p:nvSpPr>
          <p:cNvPr id="6" name="TextBox 5">
            <a:extLst>
              <a:ext uri="{FF2B5EF4-FFF2-40B4-BE49-F238E27FC236}">
                <a16:creationId xmlns:a16="http://schemas.microsoft.com/office/drawing/2014/main" id="{95C8D6E1-A7A3-2FCC-F66D-A6E66B5B18AF}"/>
              </a:ext>
            </a:extLst>
          </p:cNvPr>
          <p:cNvSpPr txBox="1"/>
          <p:nvPr/>
        </p:nvSpPr>
        <p:spPr>
          <a:xfrm>
            <a:off x="452591" y="8551031"/>
            <a:ext cx="4768373" cy="215444"/>
          </a:xfrm>
          <a:prstGeom prst="rect">
            <a:avLst/>
          </a:prstGeom>
          <a:noFill/>
        </p:spPr>
        <p:txBody>
          <a:bodyPr wrap="square">
            <a:spAutoFit/>
          </a:bodyPr>
          <a:lstStyle/>
          <a:p>
            <a:r>
              <a:rPr lang="en-US" sz="800" dirty="0">
                <a:solidFill>
                  <a:schemeClr val="tx1"/>
                </a:solidFill>
                <a:latin typeface="+mn-lt"/>
                <a:cs typeface="Arial"/>
              </a:rPr>
              <a:t>©</a:t>
            </a:r>
            <a:r>
              <a:rPr lang="en-US" sz="800" spc="-20" dirty="0">
                <a:solidFill>
                  <a:schemeClr val="tx1"/>
                </a:solidFill>
                <a:latin typeface="+mn-lt"/>
                <a:cs typeface="Arial"/>
              </a:rPr>
              <a:t> </a:t>
            </a:r>
            <a:r>
              <a:rPr lang="en-US" sz="800" dirty="0">
                <a:solidFill>
                  <a:schemeClr val="tx1"/>
                </a:solidFill>
                <a:latin typeface="+mn-lt"/>
                <a:cs typeface="Arial"/>
              </a:rPr>
              <a:t>2026</a:t>
            </a:r>
            <a:r>
              <a:rPr lang="en-US" sz="800" spc="-15" dirty="0">
                <a:solidFill>
                  <a:schemeClr val="tx1"/>
                </a:solidFill>
                <a:latin typeface="+mn-lt"/>
                <a:cs typeface="Arial"/>
              </a:rPr>
              <a:t> </a:t>
            </a:r>
            <a:r>
              <a:rPr lang="en-US" sz="800" dirty="0">
                <a:solidFill>
                  <a:schemeClr val="tx1"/>
                </a:solidFill>
                <a:latin typeface="+mn-lt"/>
                <a:cs typeface="Arial"/>
              </a:rPr>
              <a:t>Beckman</a:t>
            </a:r>
            <a:r>
              <a:rPr lang="en-US" sz="800" spc="-20" dirty="0">
                <a:solidFill>
                  <a:schemeClr val="tx1"/>
                </a:solidFill>
                <a:latin typeface="+mn-lt"/>
                <a:cs typeface="Arial"/>
              </a:rPr>
              <a:t> </a:t>
            </a:r>
            <a:r>
              <a:rPr lang="en-US" sz="800" dirty="0">
                <a:solidFill>
                  <a:schemeClr val="tx1"/>
                </a:solidFill>
                <a:latin typeface="+mn-lt"/>
                <a:cs typeface="Arial"/>
              </a:rPr>
              <a:t>Coulter.</a:t>
            </a:r>
            <a:r>
              <a:rPr lang="en-US" sz="800" spc="-15" dirty="0">
                <a:solidFill>
                  <a:schemeClr val="tx1"/>
                </a:solidFill>
                <a:latin typeface="+mn-lt"/>
                <a:cs typeface="Arial"/>
              </a:rPr>
              <a:t> </a:t>
            </a:r>
            <a:r>
              <a:rPr lang="en-US" sz="800" dirty="0">
                <a:solidFill>
                  <a:schemeClr val="tx1"/>
                </a:solidFill>
                <a:latin typeface="+mn-lt"/>
                <a:cs typeface="Arial"/>
              </a:rPr>
              <a:t>All</a:t>
            </a:r>
            <a:r>
              <a:rPr lang="en-US" sz="800" spc="-15" dirty="0">
                <a:solidFill>
                  <a:schemeClr val="tx1"/>
                </a:solidFill>
                <a:latin typeface="+mn-lt"/>
                <a:cs typeface="Arial"/>
              </a:rPr>
              <a:t> </a:t>
            </a:r>
            <a:r>
              <a:rPr lang="en-US" sz="800" dirty="0">
                <a:solidFill>
                  <a:schemeClr val="tx1"/>
                </a:solidFill>
                <a:latin typeface="+mn-lt"/>
                <a:cs typeface="Arial"/>
              </a:rPr>
              <a:t>rights</a:t>
            </a:r>
            <a:r>
              <a:rPr lang="en-US" sz="800" spc="-20" dirty="0">
                <a:solidFill>
                  <a:schemeClr val="tx1"/>
                </a:solidFill>
                <a:latin typeface="+mn-lt"/>
                <a:cs typeface="Arial"/>
              </a:rPr>
              <a:t> </a:t>
            </a:r>
            <a:r>
              <a:rPr lang="en-US" sz="800" dirty="0">
                <a:solidFill>
                  <a:schemeClr val="tx1"/>
                </a:solidFill>
                <a:latin typeface="+mn-lt"/>
                <a:cs typeface="Arial"/>
              </a:rPr>
              <a:t>reserved. | 2025-15024</a:t>
            </a:r>
          </a:p>
        </p:txBody>
      </p:sp>
      <p:pic>
        <p:nvPicPr>
          <p:cNvPr id="9" name="Graphic 8">
            <a:extLst>
              <a:ext uri="{FF2B5EF4-FFF2-40B4-BE49-F238E27FC236}">
                <a16:creationId xmlns:a16="http://schemas.microsoft.com/office/drawing/2014/main" id="{2AA6D416-7AC2-07DA-7D6D-FD6076A62E9C}"/>
              </a:ext>
            </a:extLst>
          </p:cNvPr>
          <p:cNvPicPr>
            <a:picLocks noChangeAspect="1"/>
          </p:cNvPicPr>
          <p:nvPr/>
        </p:nvPicPr>
        <p:blipFill>
          <a:blip r:embed="rId8">
            <a:extLst>
              <a:ext uri="{96DAC541-7B7A-43D3-8B79-37D633B846F1}">
                <asvg:svgBlip xmlns:asvg="http://schemas.microsoft.com/office/drawing/2016/SVG/main" r:embed="rId9"/>
              </a:ext>
            </a:extLst>
          </a:blip>
          <a:srcRect l="41519" t="48315" r="-227" b="48478"/>
          <a:stretch/>
        </p:blipFill>
        <p:spPr>
          <a:xfrm>
            <a:off x="-12700" y="5676461"/>
            <a:ext cx="9026525" cy="381001"/>
          </a:xfrm>
          <a:prstGeom prst="rect">
            <a:avLst/>
          </a:prstGeom>
        </p:spPr>
      </p:pic>
      <p:pic>
        <p:nvPicPr>
          <p:cNvPr id="5" name="Picture 4" descr="A white machine with a screen&#10;&#10;AI-generated content may be incorrect.">
            <a:extLst>
              <a:ext uri="{FF2B5EF4-FFF2-40B4-BE49-F238E27FC236}">
                <a16:creationId xmlns:a16="http://schemas.microsoft.com/office/drawing/2014/main" id="{22D18EF1-794F-97BB-E1C7-DB71ECEC0D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1628" y="1531654"/>
            <a:ext cx="8575644" cy="39233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5C60D-5043-96DB-D170-796B28D462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6F0263-F148-40BC-9FB8-E48CB2984AE0}"/>
              </a:ext>
            </a:extLst>
          </p:cNvPr>
          <p:cNvSpPr>
            <a:spLocks noGrp="1"/>
          </p:cNvSpPr>
          <p:nvPr>
            <p:ph type="title"/>
          </p:nvPr>
        </p:nvSpPr>
        <p:spPr/>
        <p:txBody>
          <a:bodyPr/>
          <a:lstStyle/>
          <a:p>
            <a:r>
              <a:rPr lang="en-US" dirty="0"/>
              <a:t>Patient History</a:t>
            </a:r>
          </a:p>
        </p:txBody>
      </p:sp>
      <p:sp>
        <p:nvSpPr>
          <p:cNvPr id="3" name="Text Placeholder 2">
            <a:extLst>
              <a:ext uri="{FF2B5EF4-FFF2-40B4-BE49-F238E27FC236}">
                <a16:creationId xmlns:a16="http://schemas.microsoft.com/office/drawing/2014/main" id="{C1756AE3-C8B5-029C-7DC1-7499E9C6E261}"/>
              </a:ext>
            </a:extLst>
          </p:cNvPr>
          <p:cNvSpPr>
            <a:spLocks noGrp="1"/>
          </p:cNvSpPr>
          <p:nvPr>
            <p:ph type="body" sz="quarter" idx="10"/>
          </p:nvPr>
        </p:nvSpPr>
        <p:spPr>
          <a:xfrm>
            <a:off x="490538" y="3816350"/>
            <a:ext cx="8050212" cy="3908762"/>
          </a:xfrm>
        </p:spPr>
        <p:txBody>
          <a:bodyPr/>
          <a:lstStyle/>
          <a:p>
            <a:r>
              <a:rPr lang="en-US" dirty="0"/>
              <a:t>Patient had kidney </a:t>
            </a:r>
            <a:br>
              <a:rPr lang="en-US" dirty="0"/>
            </a:br>
            <a:r>
              <a:rPr lang="en-US" dirty="0"/>
              <a:t>transplantation and diagnosed as ESRD (End Stage Renal Disease) </a:t>
            </a:r>
          </a:p>
          <a:p>
            <a:r>
              <a:rPr lang="en-US" dirty="0"/>
              <a:t>Patient complaining of loss of appetite </a:t>
            </a:r>
            <a:br>
              <a:rPr lang="en-US" dirty="0"/>
            </a:br>
            <a:r>
              <a:rPr lang="en-US" dirty="0"/>
              <a:t>and fatigue for the past week </a:t>
            </a:r>
          </a:p>
          <a:p>
            <a:r>
              <a:rPr lang="en-US" dirty="0"/>
              <a:t>Patient has dyspnea, hypertension </a:t>
            </a:r>
            <a:br>
              <a:rPr lang="en-US" dirty="0"/>
            </a:br>
            <a:r>
              <a:rPr lang="en-US" dirty="0"/>
              <a:t>and anemia</a:t>
            </a:r>
          </a:p>
        </p:txBody>
      </p:sp>
      <p:sp>
        <p:nvSpPr>
          <p:cNvPr id="4" name="Text Placeholder 3">
            <a:extLst>
              <a:ext uri="{FF2B5EF4-FFF2-40B4-BE49-F238E27FC236}">
                <a16:creationId xmlns:a16="http://schemas.microsoft.com/office/drawing/2014/main" id="{E630547A-20C1-5852-1008-7D3CE9E1F2D0}"/>
              </a:ext>
            </a:extLst>
          </p:cNvPr>
          <p:cNvSpPr>
            <a:spLocks noGrp="1"/>
          </p:cNvSpPr>
          <p:nvPr>
            <p:ph type="body" sz="quarter" idx="11"/>
          </p:nvPr>
        </p:nvSpPr>
        <p:spPr>
          <a:xfrm>
            <a:off x="490538" y="312517"/>
            <a:ext cx="7954962" cy="369332"/>
          </a:xfrm>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solidFill>
                  <a:schemeClr val="bg1"/>
                </a:solidFill>
                <a:latin typeface="Arial Nova" panose="020B0504020202020204" pitchFamily="34" charset="0"/>
                <a:cs typeface="Montserrat SemiBold"/>
              </a:rPr>
              <a:t>#2</a:t>
            </a:r>
            <a:endParaRPr lang="en-US" sz="2400" b="1" dirty="0">
              <a:solidFill>
                <a:schemeClr val="bg1"/>
              </a:solidFill>
              <a:latin typeface="Arial Nova" panose="020B0504020202020204" pitchFamily="34" charset="0"/>
              <a:cs typeface="Montserrat SemiBold"/>
            </a:endParaRPr>
          </a:p>
        </p:txBody>
      </p:sp>
      <p:sp>
        <p:nvSpPr>
          <p:cNvPr id="5" name="Text Placeholder 4">
            <a:extLst>
              <a:ext uri="{FF2B5EF4-FFF2-40B4-BE49-F238E27FC236}">
                <a16:creationId xmlns:a16="http://schemas.microsoft.com/office/drawing/2014/main" id="{AC5A6F8A-CFC4-EE26-FC54-4801EBF98A9E}"/>
              </a:ext>
            </a:extLst>
          </p:cNvPr>
          <p:cNvSpPr>
            <a:spLocks noGrp="1"/>
          </p:cNvSpPr>
          <p:nvPr>
            <p:ph type="body" sz="quarter" idx="12"/>
          </p:nvPr>
        </p:nvSpPr>
        <p:spPr/>
        <p:txBody>
          <a:bodyPr/>
          <a:lstStyle/>
          <a:p>
            <a:r>
              <a:rPr lang="en-US" dirty="0"/>
              <a:t>Male, 60 years old</a:t>
            </a:r>
          </a:p>
        </p:txBody>
      </p:sp>
      <p:pic>
        <p:nvPicPr>
          <p:cNvPr id="7" name="Picture Placeholder 6" descr="A person lying in bed with his head on his hand&#10;&#10;AI-generated content may be incorrect.">
            <a:extLst>
              <a:ext uri="{FF2B5EF4-FFF2-40B4-BE49-F238E27FC236}">
                <a16:creationId xmlns:a16="http://schemas.microsoft.com/office/drawing/2014/main" id="{3CA7822C-0A4A-BEB2-B21D-03FEBA4A050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879" r="3715"/>
          <a:stretch/>
        </p:blipFill>
        <p:spPr>
          <a:xfrm>
            <a:off x="4760819" y="449298"/>
            <a:ext cx="3813175" cy="3720265"/>
          </a:xfrm>
          <a:ln>
            <a:noFill/>
          </a:ln>
        </p:spPr>
      </p:pic>
    </p:spTree>
    <p:extLst>
      <p:ext uri="{BB962C8B-B14F-4D97-AF65-F5344CB8AC3E}">
        <p14:creationId xmlns:p14="http://schemas.microsoft.com/office/powerpoint/2010/main" val="2995621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6128B-D850-A876-5326-3308981F2D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5A4A08-9469-668E-380B-A6123E2846BF}"/>
              </a:ext>
            </a:extLst>
          </p:cNvPr>
          <p:cNvSpPr>
            <a:spLocks noGrp="1"/>
          </p:cNvSpPr>
          <p:nvPr>
            <p:ph type="title"/>
          </p:nvPr>
        </p:nvSpPr>
        <p:spPr/>
        <p:txBody>
          <a:bodyPr/>
          <a:lstStyle/>
          <a:p>
            <a:r>
              <a:rPr lang="en-US" dirty="0"/>
              <a:t>Analysis with </a:t>
            </a:r>
            <a:br>
              <a:rPr lang="en-US" dirty="0"/>
            </a:br>
            <a:r>
              <a:rPr lang="en-US" b="1" dirty="0" err="1"/>
              <a:t>DxU</a:t>
            </a:r>
            <a:r>
              <a:rPr lang="en-US" b="1" dirty="0"/>
              <a:t> Iris </a:t>
            </a:r>
            <a:r>
              <a:rPr lang="en-US" dirty="0"/>
              <a:t>Technology</a:t>
            </a:r>
          </a:p>
        </p:txBody>
      </p:sp>
      <p:sp>
        <p:nvSpPr>
          <p:cNvPr id="3" name="Text Placeholder 2">
            <a:extLst>
              <a:ext uri="{FF2B5EF4-FFF2-40B4-BE49-F238E27FC236}">
                <a16:creationId xmlns:a16="http://schemas.microsoft.com/office/drawing/2014/main" id="{789D7E50-08AD-1C96-572E-4A5E93FB5048}"/>
              </a:ext>
            </a:extLst>
          </p:cNvPr>
          <p:cNvSpPr>
            <a:spLocks noGrp="1"/>
          </p:cNvSpPr>
          <p:nvPr>
            <p:ph type="body" sz="quarter" idx="11"/>
          </p:nvPr>
        </p:nvSpPr>
        <p:spPr>
          <a:xfrm>
            <a:off x="539749" y="312517"/>
            <a:ext cx="7954962" cy="369332"/>
          </a:xfrm>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solidFill>
                  <a:schemeClr val="bg1"/>
                </a:solidFill>
                <a:latin typeface="Arial Nova" panose="020B0504020202020204" pitchFamily="34" charset="0"/>
                <a:cs typeface="Montserrat SemiBold"/>
              </a:rPr>
              <a:t>#2</a:t>
            </a:r>
            <a:endParaRPr lang="en-US" sz="2400" b="1" dirty="0">
              <a:solidFill>
                <a:schemeClr val="bg1"/>
              </a:solidFill>
              <a:latin typeface="Arial Nova" panose="020B0504020202020204" pitchFamily="34" charset="0"/>
              <a:cs typeface="Montserrat SemiBold"/>
            </a:endParaRPr>
          </a:p>
        </p:txBody>
      </p:sp>
      <p:grpSp>
        <p:nvGrpSpPr>
          <p:cNvPr id="4" name="Group 3">
            <a:extLst>
              <a:ext uri="{FF2B5EF4-FFF2-40B4-BE49-F238E27FC236}">
                <a16:creationId xmlns:a16="http://schemas.microsoft.com/office/drawing/2014/main" id="{CEE2F4A9-A7CE-AE70-BC58-A40E6453FE20}"/>
              </a:ext>
            </a:extLst>
          </p:cNvPr>
          <p:cNvGrpSpPr/>
          <p:nvPr/>
        </p:nvGrpSpPr>
        <p:grpSpPr>
          <a:xfrm>
            <a:off x="539750" y="2996428"/>
            <a:ext cx="7848600" cy="4858522"/>
            <a:chOff x="577374" y="3539838"/>
            <a:chExt cx="5245474" cy="3247108"/>
          </a:xfrm>
        </p:grpSpPr>
        <p:pic>
          <p:nvPicPr>
            <p:cNvPr id="5" name="bg object 21">
              <a:extLst>
                <a:ext uri="{FF2B5EF4-FFF2-40B4-BE49-F238E27FC236}">
                  <a16:creationId xmlns:a16="http://schemas.microsoft.com/office/drawing/2014/main" id="{D53768F5-BAF2-B4F8-06E2-89BC853B7B80}"/>
                </a:ext>
              </a:extLst>
            </p:cNvPr>
            <p:cNvPicPr/>
            <p:nvPr/>
          </p:nvPicPr>
          <p:blipFill>
            <a:blip r:embed="rId2" cstate="print"/>
            <a:stretch>
              <a:fillRect/>
            </a:stretch>
          </p:blipFill>
          <p:spPr>
            <a:xfrm>
              <a:off x="577374" y="3539838"/>
              <a:ext cx="3123815" cy="2419457"/>
            </a:xfrm>
            <a:prstGeom prst="rect">
              <a:avLst/>
            </a:prstGeom>
          </p:spPr>
        </p:pic>
        <p:pic>
          <p:nvPicPr>
            <p:cNvPr id="6" name="bg object 20">
              <a:extLst>
                <a:ext uri="{FF2B5EF4-FFF2-40B4-BE49-F238E27FC236}">
                  <a16:creationId xmlns:a16="http://schemas.microsoft.com/office/drawing/2014/main" id="{3A0DCE7C-977A-2F69-E1DB-8D50807D7C51}"/>
                </a:ext>
              </a:extLst>
            </p:cNvPr>
            <p:cNvPicPr/>
            <p:nvPr/>
          </p:nvPicPr>
          <p:blipFill>
            <a:blip r:embed="rId3" cstate="print"/>
            <a:stretch>
              <a:fillRect/>
            </a:stretch>
          </p:blipFill>
          <p:spPr>
            <a:xfrm>
              <a:off x="2698115" y="4352090"/>
              <a:ext cx="3124733" cy="2434856"/>
            </a:xfrm>
            <a:prstGeom prst="rect">
              <a:avLst/>
            </a:prstGeom>
          </p:spPr>
        </p:pic>
      </p:grpSp>
    </p:spTree>
    <p:extLst>
      <p:ext uri="{BB962C8B-B14F-4D97-AF65-F5344CB8AC3E}">
        <p14:creationId xmlns:p14="http://schemas.microsoft.com/office/powerpoint/2010/main" val="634299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CBC9B-08F9-9913-D6C1-42072E14FDE7}"/>
            </a:ext>
          </a:extLst>
        </p:cNvPr>
        <p:cNvGrpSpPr/>
        <p:nvPr/>
      </p:nvGrpSpPr>
      <p:grpSpPr>
        <a:xfrm>
          <a:off x="0" y="0"/>
          <a:ext cx="0" cy="0"/>
          <a:chOff x="0" y="0"/>
          <a:chExt cx="0" cy="0"/>
        </a:xfrm>
      </p:grpSpPr>
      <p:pic>
        <p:nvPicPr>
          <p:cNvPr id="4" name="object 4">
            <a:extLst>
              <a:ext uri="{FF2B5EF4-FFF2-40B4-BE49-F238E27FC236}">
                <a16:creationId xmlns:a16="http://schemas.microsoft.com/office/drawing/2014/main" id="{4B768C2C-0694-9A4C-0B49-D43806D4D6F1}"/>
              </a:ext>
            </a:extLst>
          </p:cNvPr>
          <p:cNvPicPr/>
          <p:nvPr/>
        </p:nvPicPr>
        <p:blipFill>
          <a:blip r:embed="rId2" cstate="print"/>
          <a:stretch>
            <a:fillRect/>
          </a:stretch>
        </p:blipFill>
        <p:spPr>
          <a:xfrm>
            <a:off x="-6817069" y="3055619"/>
            <a:ext cx="312419" cy="295655"/>
          </a:xfrm>
          <a:prstGeom prst="rect">
            <a:avLst/>
          </a:prstGeom>
        </p:spPr>
      </p:pic>
      <p:sp>
        <p:nvSpPr>
          <p:cNvPr id="18" name="Title 17">
            <a:extLst>
              <a:ext uri="{FF2B5EF4-FFF2-40B4-BE49-F238E27FC236}">
                <a16:creationId xmlns:a16="http://schemas.microsoft.com/office/drawing/2014/main" id="{92719037-6E3E-9D2F-C7CA-EF88922F75C9}"/>
              </a:ext>
            </a:extLst>
          </p:cNvPr>
          <p:cNvSpPr>
            <a:spLocks noGrp="1"/>
          </p:cNvSpPr>
          <p:nvPr>
            <p:ph type="title"/>
          </p:nvPr>
        </p:nvSpPr>
        <p:spPr/>
        <p:txBody>
          <a:bodyPr/>
          <a:lstStyle/>
          <a:p>
            <a:r>
              <a:rPr lang="en-US" sz="4400" dirty="0"/>
              <a:t>Urine Chemistry Results</a:t>
            </a:r>
          </a:p>
        </p:txBody>
      </p:sp>
      <p:sp>
        <p:nvSpPr>
          <p:cNvPr id="6" name="Text Placeholder 5">
            <a:extLst>
              <a:ext uri="{FF2B5EF4-FFF2-40B4-BE49-F238E27FC236}">
                <a16:creationId xmlns:a16="http://schemas.microsoft.com/office/drawing/2014/main" id="{BEF5E8F1-DF73-A308-CA8B-F511240AAF56}"/>
              </a:ext>
            </a:extLst>
          </p:cNvPr>
          <p:cNvSpPr>
            <a:spLocks noGrp="1"/>
          </p:cNvSpPr>
          <p:nvPr>
            <p:ph type="body" sz="quarter" idx="11"/>
          </p:nvPr>
        </p:nvSpPr>
        <p:spPr>
          <a:xfrm>
            <a:off x="490538" y="312517"/>
            <a:ext cx="7954962" cy="369332"/>
          </a:xfrm>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solidFill>
                  <a:schemeClr val="bg1"/>
                </a:solidFill>
                <a:latin typeface="Arial Nova" panose="020B0504020202020204" pitchFamily="34" charset="0"/>
                <a:cs typeface="Montserrat SemiBold"/>
              </a:rPr>
              <a:t>#2</a:t>
            </a:r>
            <a:endParaRPr lang="en-US" sz="2400" b="1" dirty="0">
              <a:solidFill>
                <a:schemeClr val="bg1"/>
              </a:solidFill>
              <a:latin typeface="Arial Nova" panose="020B0504020202020204" pitchFamily="34" charset="0"/>
              <a:cs typeface="Montserrat SemiBold"/>
            </a:endParaRPr>
          </a:p>
        </p:txBody>
      </p:sp>
      <p:pic>
        <p:nvPicPr>
          <p:cNvPr id="19" name="object 11">
            <a:extLst>
              <a:ext uri="{FF2B5EF4-FFF2-40B4-BE49-F238E27FC236}">
                <a16:creationId xmlns:a16="http://schemas.microsoft.com/office/drawing/2014/main" id="{E8A753C0-E110-0DB4-8F82-5F34DDA4170C}"/>
              </a:ext>
            </a:extLst>
          </p:cNvPr>
          <p:cNvPicPr/>
          <p:nvPr/>
        </p:nvPicPr>
        <p:blipFill>
          <a:blip r:embed="rId3">
            <a:extLst>
              <a:ext uri="{96DAC541-7B7A-43D3-8B79-37D633B846F1}">
                <asvg:svgBlip xmlns:asvg="http://schemas.microsoft.com/office/drawing/2016/SVG/main" r:embed="rId4"/>
              </a:ext>
            </a:extLst>
          </a:blip>
          <a:srcRect l="12397" t="32371" r="13298" b="27099"/>
          <a:stretch/>
        </p:blipFill>
        <p:spPr>
          <a:xfrm>
            <a:off x="387350" y="7824729"/>
            <a:ext cx="2178611" cy="792221"/>
          </a:xfrm>
          <a:prstGeom prst="rect">
            <a:avLst/>
          </a:prstGeom>
        </p:spPr>
      </p:pic>
      <p:graphicFrame>
        <p:nvGraphicFramePr>
          <p:cNvPr id="7" name="object 9">
            <a:extLst>
              <a:ext uri="{FF2B5EF4-FFF2-40B4-BE49-F238E27FC236}">
                <a16:creationId xmlns:a16="http://schemas.microsoft.com/office/drawing/2014/main" id="{5C46BF04-F046-6630-6E8D-2172661FECFB}"/>
              </a:ext>
            </a:extLst>
          </p:cNvPr>
          <p:cNvGraphicFramePr>
            <a:graphicFrameLocks noGrp="1"/>
          </p:cNvGraphicFramePr>
          <p:nvPr>
            <p:extLst>
              <p:ext uri="{D42A27DB-BD31-4B8C-83A1-F6EECF244321}">
                <p14:modId xmlns:p14="http://schemas.microsoft.com/office/powerpoint/2010/main" val="4264398216"/>
              </p:ext>
            </p:extLst>
          </p:nvPr>
        </p:nvGraphicFramePr>
        <p:xfrm>
          <a:off x="497456" y="2139950"/>
          <a:ext cx="7948481" cy="5410221"/>
        </p:xfrm>
        <a:graphic>
          <a:graphicData uri="http://schemas.openxmlformats.org/drawingml/2006/table">
            <a:tbl>
              <a:tblPr firstRow="1" bandRow="1">
                <a:tableStyleId>{2D5ABB26-0587-4C30-8999-92F81FD0307C}</a:tableStyleId>
              </a:tblPr>
              <a:tblGrid>
                <a:gridCol w="2050225">
                  <a:extLst>
                    <a:ext uri="{9D8B030D-6E8A-4147-A177-3AD203B41FA5}">
                      <a16:colId xmlns:a16="http://schemas.microsoft.com/office/drawing/2014/main" val="20000"/>
                    </a:ext>
                  </a:extLst>
                </a:gridCol>
                <a:gridCol w="1864964">
                  <a:extLst>
                    <a:ext uri="{9D8B030D-6E8A-4147-A177-3AD203B41FA5}">
                      <a16:colId xmlns:a16="http://schemas.microsoft.com/office/drawing/2014/main" val="20001"/>
                    </a:ext>
                  </a:extLst>
                </a:gridCol>
                <a:gridCol w="2496395">
                  <a:extLst>
                    <a:ext uri="{9D8B030D-6E8A-4147-A177-3AD203B41FA5}">
                      <a16:colId xmlns:a16="http://schemas.microsoft.com/office/drawing/2014/main" val="20002"/>
                    </a:ext>
                  </a:extLst>
                </a:gridCol>
                <a:gridCol w="1536897">
                  <a:extLst>
                    <a:ext uri="{9D8B030D-6E8A-4147-A177-3AD203B41FA5}">
                      <a16:colId xmlns:a16="http://schemas.microsoft.com/office/drawing/2014/main" val="20003"/>
                    </a:ext>
                  </a:extLst>
                </a:gridCol>
              </a:tblGrid>
              <a:tr h="401709">
                <a:tc>
                  <a:txBody>
                    <a:bodyPr/>
                    <a:lstStyle/>
                    <a:p>
                      <a:pPr marR="97155" algn="ctr">
                        <a:lnSpc>
                          <a:spcPct val="100000"/>
                        </a:lnSpc>
                        <a:spcBef>
                          <a:spcPts val="695"/>
                        </a:spcBef>
                      </a:pPr>
                      <a:r>
                        <a:rPr sz="1400" b="1" spc="-20" dirty="0">
                          <a:solidFill>
                            <a:schemeClr val="bg1"/>
                          </a:solidFill>
                          <a:latin typeface="Arial Nova" panose="020B0504020202020204" pitchFamily="34" charset="0"/>
                          <a:cs typeface="Montserrat"/>
                        </a:rPr>
                        <a:t>TEST</a:t>
                      </a:r>
                      <a:endParaRPr sz="1400" dirty="0">
                        <a:solidFill>
                          <a:schemeClr val="bg1"/>
                        </a:solidFill>
                        <a:latin typeface="Arial Nova" panose="020B0504020202020204" pitchFamily="34" charset="0"/>
                        <a:cs typeface="Montserrat"/>
                      </a:endParaRPr>
                    </a:p>
                  </a:txBody>
                  <a:tcPr marL="0" marR="0" marT="88265" marB="0">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a:solidFill>
                        <a:srgbClr val="A4A4A4"/>
                      </a:solidFill>
                      <a:prstDash val="solid"/>
                    </a:lnB>
                    <a:solidFill>
                      <a:schemeClr val="tx2"/>
                    </a:solidFill>
                  </a:tcPr>
                </a:tc>
                <a:tc>
                  <a:txBody>
                    <a:bodyPr/>
                    <a:lstStyle/>
                    <a:p>
                      <a:pPr marR="75565" algn="ctr">
                        <a:lnSpc>
                          <a:spcPct val="100000"/>
                        </a:lnSpc>
                        <a:spcBef>
                          <a:spcPts val="695"/>
                        </a:spcBef>
                      </a:pPr>
                      <a:r>
                        <a:rPr sz="1400" b="1" spc="-10" dirty="0">
                          <a:solidFill>
                            <a:schemeClr val="bg1"/>
                          </a:solidFill>
                          <a:latin typeface="Arial Nova" panose="020B0504020202020204" pitchFamily="34" charset="0"/>
                          <a:cs typeface="Montserrat"/>
                        </a:rPr>
                        <a:t>RESULT</a:t>
                      </a:r>
                      <a:endParaRPr sz="1400" dirty="0">
                        <a:solidFill>
                          <a:schemeClr val="bg1"/>
                        </a:solidFill>
                        <a:latin typeface="Arial Nova" panose="020B0504020202020204" pitchFamily="34" charset="0"/>
                        <a:cs typeface="Montserrat"/>
                      </a:endParaRPr>
                    </a:p>
                  </a:txBody>
                  <a:tcPr marL="0" marR="0" marT="882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cap="flat" cmpd="sng" algn="ctr">
                      <a:solidFill>
                        <a:srgbClr val="A4A4A4"/>
                      </a:solidFill>
                      <a:prstDash val="solid"/>
                      <a:round/>
                      <a:headEnd type="none" w="med" len="med"/>
                      <a:tailEnd type="none" w="med" len="med"/>
                    </a:lnB>
                    <a:solidFill>
                      <a:schemeClr val="tx2"/>
                    </a:solidFill>
                  </a:tcPr>
                </a:tc>
                <a:tc>
                  <a:txBody>
                    <a:bodyPr/>
                    <a:lstStyle/>
                    <a:p>
                      <a:pPr marL="66040" algn="ctr">
                        <a:lnSpc>
                          <a:spcPct val="100000"/>
                        </a:lnSpc>
                        <a:spcBef>
                          <a:spcPts val="695"/>
                        </a:spcBef>
                      </a:pPr>
                      <a:r>
                        <a:rPr sz="1400" b="1" dirty="0">
                          <a:solidFill>
                            <a:schemeClr val="bg1"/>
                          </a:solidFill>
                          <a:latin typeface="Arial Nova" panose="020B0504020202020204" pitchFamily="34" charset="0"/>
                          <a:cs typeface="Montserrat"/>
                        </a:rPr>
                        <a:t>NORMAL</a:t>
                      </a:r>
                      <a:r>
                        <a:rPr sz="1400" b="1" spc="65" dirty="0">
                          <a:solidFill>
                            <a:schemeClr val="bg1"/>
                          </a:solidFill>
                          <a:latin typeface="Arial Nova" panose="020B0504020202020204" pitchFamily="34" charset="0"/>
                          <a:cs typeface="Montserrat"/>
                        </a:rPr>
                        <a:t> </a:t>
                      </a:r>
                      <a:r>
                        <a:rPr sz="1400" b="1" spc="-10" dirty="0">
                          <a:solidFill>
                            <a:schemeClr val="bg1"/>
                          </a:solidFill>
                          <a:latin typeface="Arial Nova" panose="020B0504020202020204" pitchFamily="34" charset="0"/>
                          <a:cs typeface="Montserrat"/>
                        </a:rPr>
                        <a:t>VALUE*</a:t>
                      </a:r>
                      <a:endParaRPr sz="1400" dirty="0">
                        <a:solidFill>
                          <a:schemeClr val="bg1"/>
                        </a:solidFill>
                        <a:latin typeface="Arial Nova" panose="020B0504020202020204" pitchFamily="34" charset="0"/>
                        <a:cs typeface="Montserrat"/>
                      </a:endParaRPr>
                    </a:p>
                  </a:txBody>
                  <a:tcPr marL="0" marR="0" marT="882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cap="flat" cmpd="sng" algn="ctr">
                      <a:solidFill>
                        <a:srgbClr val="A4A4A4"/>
                      </a:solidFill>
                      <a:prstDash val="solid"/>
                      <a:round/>
                      <a:headEnd type="none" w="med" len="med"/>
                      <a:tailEnd type="none" w="med" len="med"/>
                    </a:lnB>
                    <a:solidFill>
                      <a:schemeClr val="tx2"/>
                    </a:solidFill>
                  </a:tcPr>
                </a:tc>
                <a:tc>
                  <a:txBody>
                    <a:bodyPr/>
                    <a:lstStyle/>
                    <a:p>
                      <a:pPr marL="45720" algn="ctr">
                        <a:lnSpc>
                          <a:spcPct val="100000"/>
                        </a:lnSpc>
                        <a:spcBef>
                          <a:spcPts val="695"/>
                        </a:spcBef>
                      </a:pPr>
                      <a:r>
                        <a:rPr sz="1400" b="1" spc="-20" dirty="0">
                          <a:solidFill>
                            <a:schemeClr val="bg1"/>
                          </a:solidFill>
                          <a:latin typeface="Arial Nova" panose="020B0504020202020204" pitchFamily="34" charset="0"/>
                          <a:cs typeface="Montserrat"/>
                        </a:rPr>
                        <a:t>FLAG</a:t>
                      </a:r>
                      <a:endParaRPr sz="1400" dirty="0">
                        <a:solidFill>
                          <a:schemeClr val="bg1"/>
                        </a:solidFill>
                        <a:latin typeface="Arial Nova" panose="020B0504020202020204" pitchFamily="34" charset="0"/>
                        <a:cs typeface="Montserrat"/>
                      </a:endParaRPr>
                    </a:p>
                  </a:txBody>
                  <a:tcPr marL="0" marR="0" marT="88265" marB="0">
                    <a:lnL w="6350" cap="flat" cmpd="sng" algn="ctr">
                      <a:solidFill>
                        <a:schemeClr val="bg1">
                          <a:lumMod val="65000"/>
                        </a:schemeClr>
                      </a:solidFill>
                      <a:prstDash val="solid"/>
                      <a:round/>
                      <a:headEnd type="none" w="med" len="med"/>
                      <a:tailEnd type="none" w="med" len="med"/>
                    </a:lnL>
                    <a:lnT w="12700">
                      <a:solidFill>
                        <a:srgbClr val="A4A4A4"/>
                      </a:solidFill>
                      <a:prstDash val="solid"/>
                    </a:lnT>
                    <a:lnB w="12700" cap="flat" cmpd="sng" algn="ctr">
                      <a:solidFill>
                        <a:srgbClr val="A4A4A4"/>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417376">
                <a:tc>
                  <a:txBody>
                    <a:bodyPr/>
                    <a:lstStyle/>
                    <a:p>
                      <a:pPr marR="100330" algn="ctr">
                        <a:lnSpc>
                          <a:spcPct val="100000"/>
                        </a:lnSpc>
                        <a:spcBef>
                          <a:spcPts val="755"/>
                        </a:spcBef>
                      </a:pPr>
                      <a:r>
                        <a:rPr sz="1400" b="1" spc="-10" dirty="0">
                          <a:solidFill>
                            <a:schemeClr val="tx1"/>
                          </a:solidFill>
                          <a:latin typeface="Arial Nova" panose="020B0504020202020204" pitchFamily="34" charset="0"/>
                          <a:cs typeface="Montserrat"/>
                        </a:rPr>
                        <a:t>Glucose</a:t>
                      </a:r>
                      <a:endParaRPr sz="1400" dirty="0">
                        <a:solidFill>
                          <a:schemeClr val="tx1"/>
                        </a:solidFill>
                        <a:latin typeface="Arial Nova" panose="020B0504020202020204" pitchFamily="34" charset="0"/>
                        <a:cs typeface="Montserrat"/>
                      </a:endParaRPr>
                    </a:p>
                  </a:txBody>
                  <a:tcPr marL="0" marR="0" marT="95885" marB="0">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marR="121285" algn="ctr">
                        <a:lnSpc>
                          <a:spcPct val="100000"/>
                        </a:lnSpc>
                        <a:spcBef>
                          <a:spcPts val="755"/>
                        </a:spcBef>
                      </a:pPr>
                      <a:r>
                        <a:rPr sz="1400" spc="-25" dirty="0">
                          <a:solidFill>
                            <a:schemeClr val="tx1"/>
                          </a:solidFill>
                          <a:latin typeface="Arial Nova" panose="020B0504020202020204" pitchFamily="34" charset="0"/>
                          <a:cs typeface="Montserrat"/>
                        </a:rPr>
                        <a:t>NEG</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marL="128905" algn="ctr">
                        <a:lnSpc>
                          <a:spcPct val="100000"/>
                        </a:lnSpc>
                        <a:spcBef>
                          <a:spcPts val="755"/>
                        </a:spcBef>
                      </a:pPr>
                      <a:r>
                        <a:rPr sz="1400" b="1" spc="-10" dirty="0">
                          <a:solidFill>
                            <a:schemeClr val="tx1"/>
                          </a:solidFill>
                          <a:latin typeface="Arial Nova" panose="020B0504020202020204" pitchFamily="34" charset="0"/>
                          <a:cs typeface="Montserrat"/>
                        </a:rPr>
                        <a:t>Negative</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a:lnSpc>
                          <a:spcPct val="100000"/>
                        </a:lnSpc>
                      </a:pPr>
                      <a:endParaRPr sz="110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lnT w="12700">
                      <a:solidFill>
                        <a:srgbClr val="A4A4A4"/>
                      </a:solidFill>
                      <a:prstDash val="solid"/>
                    </a:lnT>
                    <a:solidFill>
                      <a:srgbClr val="A4A4A4">
                        <a:alpha val="19999"/>
                      </a:srgbClr>
                    </a:solidFill>
                  </a:tcPr>
                </a:tc>
                <a:extLst>
                  <a:ext uri="{0D108BD9-81ED-4DB2-BD59-A6C34878D82A}">
                    <a16:rowId xmlns:a16="http://schemas.microsoft.com/office/drawing/2014/main" val="10001"/>
                  </a:ext>
                </a:extLst>
              </a:tr>
              <a:tr h="417376">
                <a:tc>
                  <a:txBody>
                    <a:bodyPr/>
                    <a:lstStyle/>
                    <a:p>
                      <a:pPr marR="98425" algn="ctr">
                        <a:lnSpc>
                          <a:spcPct val="100000"/>
                        </a:lnSpc>
                        <a:spcBef>
                          <a:spcPts val="755"/>
                        </a:spcBef>
                      </a:pPr>
                      <a:r>
                        <a:rPr sz="1400" b="1" spc="-10" dirty="0">
                          <a:solidFill>
                            <a:schemeClr val="tx1"/>
                          </a:solidFill>
                          <a:latin typeface="Arial Nova" panose="020B0504020202020204" pitchFamily="34" charset="0"/>
                          <a:cs typeface="Montserrat"/>
                        </a:rPr>
                        <a:t>Protein</a:t>
                      </a:r>
                      <a:endParaRPr sz="1400">
                        <a:solidFill>
                          <a:schemeClr val="tx1"/>
                        </a:solidFill>
                        <a:latin typeface="Arial Nova" panose="020B0504020202020204" pitchFamily="34" charset="0"/>
                        <a:cs typeface="Montserrat"/>
                      </a:endParaRPr>
                    </a:p>
                  </a:txBody>
                  <a:tcPr marL="0" marR="0" marT="95885" marB="0">
                    <a:lnR w="6350" cap="flat" cmpd="sng" algn="ctr">
                      <a:solidFill>
                        <a:schemeClr val="bg1">
                          <a:lumMod val="65000"/>
                        </a:schemeClr>
                      </a:solidFill>
                      <a:prstDash val="solid"/>
                      <a:round/>
                      <a:headEnd type="none" w="med" len="med"/>
                      <a:tailEnd type="none" w="med" len="med"/>
                    </a:lnR>
                  </a:tcPr>
                </a:tc>
                <a:tc>
                  <a:txBody>
                    <a:bodyPr/>
                    <a:lstStyle/>
                    <a:p>
                      <a:pPr marR="73660" algn="ctr">
                        <a:lnSpc>
                          <a:spcPct val="100000"/>
                        </a:lnSpc>
                        <a:spcBef>
                          <a:spcPts val="755"/>
                        </a:spcBef>
                      </a:pPr>
                      <a:r>
                        <a:rPr sz="1400" dirty="0">
                          <a:solidFill>
                            <a:schemeClr val="tx1"/>
                          </a:solidFill>
                          <a:latin typeface="Arial Nova" panose="020B0504020202020204" pitchFamily="34" charset="0"/>
                          <a:cs typeface="Montserrat"/>
                        </a:rPr>
                        <a:t>50</a:t>
                      </a:r>
                      <a:r>
                        <a:rPr sz="1400" spc="-90" dirty="0">
                          <a:solidFill>
                            <a:schemeClr val="tx1"/>
                          </a:solidFill>
                          <a:latin typeface="Arial Nova" panose="020B0504020202020204" pitchFamily="34" charset="0"/>
                          <a:cs typeface="Montserrat"/>
                        </a:rPr>
                        <a:t> </a:t>
                      </a:r>
                      <a:r>
                        <a:rPr sz="1400" spc="-10" dirty="0">
                          <a:solidFill>
                            <a:schemeClr val="tx1"/>
                          </a:solidFill>
                          <a:latin typeface="Arial Nova" panose="020B0504020202020204" pitchFamily="34" charset="0"/>
                          <a:cs typeface="Montserrat"/>
                        </a:rPr>
                        <a:t>mg/dl</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128905" algn="ctr">
                        <a:lnSpc>
                          <a:spcPct val="100000"/>
                        </a:lnSpc>
                        <a:spcBef>
                          <a:spcPts val="755"/>
                        </a:spcBef>
                      </a:pPr>
                      <a:r>
                        <a:rPr sz="1400" b="1" spc="-10" dirty="0">
                          <a:solidFill>
                            <a:schemeClr val="tx1"/>
                          </a:solidFill>
                          <a:latin typeface="Arial Nova" panose="020B0504020202020204" pitchFamily="34" charset="0"/>
                          <a:cs typeface="Montserrat"/>
                        </a:rPr>
                        <a:t>Negative</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65405" algn="ctr">
                        <a:lnSpc>
                          <a:spcPct val="100000"/>
                        </a:lnSpc>
                        <a:spcBef>
                          <a:spcPts val="755"/>
                        </a:spcBef>
                      </a:pPr>
                      <a:r>
                        <a:rPr sz="1400" b="1" spc="10" dirty="0">
                          <a:solidFill>
                            <a:schemeClr val="tx1"/>
                          </a:solidFill>
                          <a:latin typeface="Arial Nova" panose="020B0504020202020204" pitchFamily="34" charset="0"/>
                          <a:cs typeface="Montserrat"/>
                        </a:rPr>
                        <a:t>H</a:t>
                      </a:r>
                      <a:endParaRPr sz="140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002"/>
                  </a:ext>
                </a:extLst>
              </a:tr>
              <a:tr h="417376">
                <a:tc>
                  <a:txBody>
                    <a:bodyPr/>
                    <a:lstStyle/>
                    <a:p>
                      <a:pPr marR="98425" algn="ctr">
                        <a:lnSpc>
                          <a:spcPct val="100000"/>
                        </a:lnSpc>
                        <a:spcBef>
                          <a:spcPts val="755"/>
                        </a:spcBef>
                      </a:pPr>
                      <a:r>
                        <a:rPr sz="1400" b="1" spc="-10" dirty="0">
                          <a:solidFill>
                            <a:schemeClr val="tx1"/>
                          </a:solidFill>
                          <a:latin typeface="Arial Nova" panose="020B0504020202020204" pitchFamily="34" charset="0"/>
                          <a:cs typeface="Montserrat"/>
                        </a:rPr>
                        <a:t>Bilirubin</a:t>
                      </a:r>
                      <a:endParaRPr sz="1400">
                        <a:solidFill>
                          <a:schemeClr val="tx1"/>
                        </a:solidFill>
                        <a:latin typeface="Arial Nova" panose="020B0504020202020204" pitchFamily="34" charset="0"/>
                        <a:cs typeface="Montserrat"/>
                      </a:endParaRPr>
                    </a:p>
                  </a:txBody>
                  <a:tcPr marL="0" marR="0" marT="95885" marB="0">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R="121285" algn="ctr">
                        <a:lnSpc>
                          <a:spcPct val="100000"/>
                        </a:lnSpc>
                        <a:spcBef>
                          <a:spcPts val="755"/>
                        </a:spcBef>
                      </a:pPr>
                      <a:r>
                        <a:rPr sz="1400" spc="-25" dirty="0">
                          <a:solidFill>
                            <a:schemeClr val="tx1"/>
                          </a:solidFill>
                          <a:latin typeface="Arial Nova" panose="020B0504020202020204" pitchFamily="34" charset="0"/>
                          <a:cs typeface="Montserrat"/>
                        </a:rPr>
                        <a:t>NEG</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128905" algn="ctr">
                        <a:lnSpc>
                          <a:spcPct val="100000"/>
                        </a:lnSpc>
                        <a:spcBef>
                          <a:spcPts val="755"/>
                        </a:spcBef>
                      </a:pPr>
                      <a:r>
                        <a:rPr sz="1400" b="1" spc="-10" dirty="0">
                          <a:solidFill>
                            <a:schemeClr val="tx1"/>
                          </a:solidFill>
                          <a:latin typeface="Arial Nova" panose="020B0504020202020204" pitchFamily="34" charset="0"/>
                          <a:cs typeface="Montserrat"/>
                        </a:rPr>
                        <a:t>Negative</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a:lnSpc>
                          <a:spcPct val="100000"/>
                        </a:lnSpc>
                      </a:pPr>
                      <a:endParaRPr sz="11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solidFill>
                      <a:srgbClr val="A4A4A4">
                        <a:alpha val="19999"/>
                      </a:srgbClr>
                    </a:solidFill>
                  </a:tcPr>
                </a:tc>
                <a:extLst>
                  <a:ext uri="{0D108BD9-81ED-4DB2-BD59-A6C34878D82A}">
                    <a16:rowId xmlns:a16="http://schemas.microsoft.com/office/drawing/2014/main" val="10003"/>
                  </a:ext>
                </a:extLst>
              </a:tr>
              <a:tr h="417376">
                <a:tc>
                  <a:txBody>
                    <a:bodyPr/>
                    <a:lstStyle/>
                    <a:p>
                      <a:pPr marR="98425" algn="ctr">
                        <a:lnSpc>
                          <a:spcPct val="100000"/>
                        </a:lnSpc>
                        <a:spcBef>
                          <a:spcPts val="755"/>
                        </a:spcBef>
                      </a:pPr>
                      <a:r>
                        <a:rPr sz="1400" b="1" spc="-10" dirty="0">
                          <a:solidFill>
                            <a:schemeClr val="tx1"/>
                          </a:solidFill>
                          <a:latin typeface="Arial Nova" panose="020B0504020202020204" pitchFamily="34" charset="0"/>
                          <a:cs typeface="Montserrat"/>
                        </a:rPr>
                        <a:t>Urobilinogen</a:t>
                      </a:r>
                      <a:endParaRPr sz="1400" dirty="0">
                        <a:solidFill>
                          <a:schemeClr val="tx1"/>
                        </a:solidFill>
                        <a:latin typeface="Arial Nova" panose="020B0504020202020204" pitchFamily="34" charset="0"/>
                        <a:cs typeface="Montserrat"/>
                      </a:endParaRPr>
                    </a:p>
                  </a:txBody>
                  <a:tcPr marL="0" marR="0" marT="95885" marB="0">
                    <a:lnR w="6350" cap="flat" cmpd="sng" algn="ctr">
                      <a:solidFill>
                        <a:schemeClr val="bg1">
                          <a:lumMod val="65000"/>
                        </a:schemeClr>
                      </a:solidFill>
                      <a:prstDash val="solid"/>
                      <a:round/>
                      <a:headEnd type="none" w="med" len="med"/>
                      <a:tailEnd type="none" w="med" len="med"/>
                    </a:lnR>
                  </a:tcPr>
                </a:tc>
                <a:tc>
                  <a:txBody>
                    <a:bodyPr/>
                    <a:lstStyle/>
                    <a:p>
                      <a:pPr marR="121285" algn="ctr">
                        <a:lnSpc>
                          <a:spcPct val="100000"/>
                        </a:lnSpc>
                        <a:spcBef>
                          <a:spcPts val="755"/>
                        </a:spcBef>
                      </a:pPr>
                      <a:r>
                        <a:rPr sz="1400" spc="-10" dirty="0">
                          <a:solidFill>
                            <a:schemeClr val="tx1"/>
                          </a:solidFill>
                          <a:latin typeface="Arial Nova" panose="020B0504020202020204" pitchFamily="34" charset="0"/>
                          <a:cs typeface="Montserrat"/>
                        </a:rPr>
                        <a:t>Normal</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130810" algn="ctr">
                        <a:lnSpc>
                          <a:spcPct val="100000"/>
                        </a:lnSpc>
                        <a:spcBef>
                          <a:spcPts val="755"/>
                        </a:spcBef>
                      </a:pPr>
                      <a:r>
                        <a:rPr sz="1400" b="1" spc="-10" dirty="0">
                          <a:solidFill>
                            <a:schemeClr val="tx1"/>
                          </a:solidFill>
                          <a:latin typeface="Arial Nova" panose="020B0504020202020204" pitchFamily="34" charset="0"/>
                          <a:cs typeface="Montserrat"/>
                        </a:rPr>
                        <a:t>Normal</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nSpc>
                          <a:spcPct val="100000"/>
                        </a:lnSpc>
                      </a:pPr>
                      <a:endParaRPr sz="11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004"/>
                  </a:ext>
                </a:extLst>
              </a:tr>
              <a:tr h="417376">
                <a:tc>
                  <a:txBody>
                    <a:bodyPr/>
                    <a:lstStyle/>
                    <a:p>
                      <a:pPr marR="99695" algn="ctr">
                        <a:lnSpc>
                          <a:spcPct val="100000"/>
                        </a:lnSpc>
                        <a:spcBef>
                          <a:spcPts val="755"/>
                        </a:spcBef>
                      </a:pPr>
                      <a:r>
                        <a:rPr sz="1400" b="1" spc="45" dirty="0">
                          <a:solidFill>
                            <a:schemeClr val="tx1"/>
                          </a:solidFill>
                          <a:latin typeface="Arial Nova" panose="020B0504020202020204" pitchFamily="34" charset="0"/>
                          <a:cs typeface="Montserrat"/>
                        </a:rPr>
                        <a:t>PH</a:t>
                      </a:r>
                      <a:endParaRPr sz="1400">
                        <a:solidFill>
                          <a:schemeClr val="tx1"/>
                        </a:solidFill>
                        <a:latin typeface="Arial Nova" panose="020B0504020202020204" pitchFamily="34" charset="0"/>
                        <a:cs typeface="Montserrat"/>
                      </a:endParaRPr>
                    </a:p>
                  </a:txBody>
                  <a:tcPr marL="0" marR="0" marT="95885" marB="0">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R="121285" algn="ctr">
                        <a:lnSpc>
                          <a:spcPct val="100000"/>
                        </a:lnSpc>
                        <a:spcBef>
                          <a:spcPts val="755"/>
                        </a:spcBef>
                      </a:pPr>
                      <a:r>
                        <a:rPr sz="1400" spc="-25" dirty="0">
                          <a:solidFill>
                            <a:schemeClr val="tx1"/>
                          </a:solidFill>
                          <a:latin typeface="Arial Nova" panose="020B0504020202020204" pitchFamily="34" charset="0"/>
                          <a:cs typeface="Montserrat"/>
                        </a:rPr>
                        <a:t>6.0</a:t>
                      </a:r>
                      <a:endParaRPr sz="140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131445" algn="ctr">
                        <a:lnSpc>
                          <a:spcPct val="100000"/>
                        </a:lnSpc>
                        <a:spcBef>
                          <a:spcPts val="755"/>
                        </a:spcBef>
                      </a:pPr>
                      <a:r>
                        <a:rPr sz="1400" b="1" spc="-60" dirty="0">
                          <a:solidFill>
                            <a:schemeClr val="tx1"/>
                          </a:solidFill>
                          <a:latin typeface="Arial Nova" panose="020B0504020202020204" pitchFamily="34" charset="0"/>
                          <a:cs typeface="Montserrat"/>
                        </a:rPr>
                        <a:t>5.0</a:t>
                      </a:r>
                      <a:r>
                        <a:rPr lang="en-US" sz="1400" b="1" spc="-60" dirty="0">
                          <a:solidFill>
                            <a:schemeClr val="tx1"/>
                          </a:solidFill>
                          <a:latin typeface="Arial Nova" panose="020B0504020202020204" pitchFamily="34" charset="0"/>
                          <a:cs typeface="Montserrat"/>
                        </a:rPr>
                        <a:t>–</a:t>
                      </a:r>
                      <a:r>
                        <a:rPr sz="1400" b="1" spc="-25" dirty="0">
                          <a:solidFill>
                            <a:schemeClr val="tx1"/>
                          </a:solidFill>
                          <a:latin typeface="Arial Nova" panose="020B0504020202020204" pitchFamily="34" charset="0"/>
                          <a:cs typeface="Montserrat"/>
                        </a:rPr>
                        <a:t>8.0</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a:lnSpc>
                          <a:spcPct val="100000"/>
                        </a:lnSpc>
                      </a:pPr>
                      <a:endParaRPr sz="11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solidFill>
                      <a:srgbClr val="A4A4A4">
                        <a:alpha val="19999"/>
                      </a:srgbClr>
                    </a:solidFill>
                  </a:tcPr>
                </a:tc>
                <a:extLst>
                  <a:ext uri="{0D108BD9-81ED-4DB2-BD59-A6C34878D82A}">
                    <a16:rowId xmlns:a16="http://schemas.microsoft.com/office/drawing/2014/main" val="10005"/>
                  </a:ext>
                </a:extLst>
              </a:tr>
              <a:tr h="417376">
                <a:tc>
                  <a:txBody>
                    <a:bodyPr/>
                    <a:lstStyle/>
                    <a:p>
                      <a:pPr marR="97790" algn="ctr">
                        <a:lnSpc>
                          <a:spcPct val="100000"/>
                        </a:lnSpc>
                        <a:spcBef>
                          <a:spcPts val="755"/>
                        </a:spcBef>
                      </a:pPr>
                      <a:r>
                        <a:rPr sz="1400" b="1" spc="-10" dirty="0">
                          <a:solidFill>
                            <a:schemeClr val="tx1"/>
                          </a:solidFill>
                          <a:latin typeface="Arial Nova" panose="020B0504020202020204" pitchFamily="34" charset="0"/>
                          <a:cs typeface="Montserrat"/>
                        </a:rPr>
                        <a:t>Blood</a:t>
                      </a:r>
                      <a:endParaRPr sz="1400">
                        <a:solidFill>
                          <a:schemeClr val="tx1"/>
                        </a:solidFill>
                        <a:latin typeface="Arial Nova" panose="020B0504020202020204" pitchFamily="34" charset="0"/>
                        <a:cs typeface="Montserrat"/>
                      </a:endParaRPr>
                    </a:p>
                  </a:txBody>
                  <a:tcPr marL="0" marR="0" marT="95885" marB="0">
                    <a:lnR w="6350" cap="flat" cmpd="sng" algn="ctr">
                      <a:solidFill>
                        <a:schemeClr val="bg1">
                          <a:lumMod val="65000"/>
                        </a:schemeClr>
                      </a:solidFill>
                      <a:prstDash val="solid"/>
                      <a:round/>
                      <a:headEnd type="none" w="med" len="med"/>
                      <a:tailEnd type="none" w="med" len="med"/>
                    </a:lnR>
                  </a:tcPr>
                </a:tc>
                <a:tc>
                  <a:txBody>
                    <a:bodyPr/>
                    <a:lstStyle/>
                    <a:p>
                      <a:pPr marR="121920" algn="ctr">
                        <a:lnSpc>
                          <a:spcPct val="100000"/>
                        </a:lnSpc>
                        <a:spcBef>
                          <a:spcPts val="755"/>
                        </a:spcBef>
                      </a:pPr>
                      <a:r>
                        <a:rPr sz="1400" spc="-25" dirty="0">
                          <a:solidFill>
                            <a:schemeClr val="tx1"/>
                          </a:solidFill>
                          <a:latin typeface="Arial Nova" panose="020B0504020202020204" pitchFamily="34" charset="0"/>
                          <a:cs typeface="Montserrat"/>
                        </a:rPr>
                        <a:t>+1</a:t>
                      </a:r>
                      <a:endParaRPr sz="140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128905" algn="ctr">
                        <a:lnSpc>
                          <a:spcPct val="100000"/>
                        </a:lnSpc>
                        <a:spcBef>
                          <a:spcPts val="755"/>
                        </a:spcBef>
                      </a:pPr>
                      <a:r>
                        <a:rPr sz="1400" b="1" spc="-10" dirty="0">
                          <a:solidFill>
                            <a:schemeClr val="tx1"/>
                          </a:solidFill>
                          <a:latin typeface="Arial Nova" panose="020B0504020202020204" pitchFamily="34" charset="0"/>
                          <a:cs typeface="Montserrat"/>
                        </a:rPr>
                        <a:t>Negative</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65405" algn="ctr">
                        <a:lnSpc>
                          <a:spcPct val="100000"/>
                        </a:lnSpc>
                        <a:spcBef>
                          <a:spcPts val="755"/>
                        </a:spcBef>
                      </a:pPr>
                      <a:r>
                        <a:rPr sz="1400" b="1" spc="10" dirty="0">
                          <a:solidFill>
                            <a:schemeClr val="tx1"/>
                          </a:solidFill>
                          <a:latin typeface="Arial Nova" panose="020B0504020202020204" pitchFamily="34" charset="0"/>
                          <a:cs typeface="Montserrat"/>
                        </a:rPr>
                        <a:t>H</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006"/>
                  </a:ext>
                </a:extLst>
              </a:tr>
              <a:tr h="417376">
                <a:tc>
                  <a:txBody>
                    <a:bodyPr/>
                    <a:lstStyle/>
                    <a:p>
                      <a:pPr marR="98425" algn="ctr">
                        <a:lnSpc>
                          <a:spcPct val="100000"/>
                        </a:lnSpc>
                        <a:spcBef>
                          <a:spcPts val="755"/>
                        </a:spcBef>
                      </a:pPr>
                      <a:r>
                        <a:rPr sz="1400" b="1" spc="-10" dirty="0">
                          <a:solidFill>
                            <a:schemeClr val="tx1"/>
                          </a:solidFill>
                          <a:latin typeface="Arial Nova" panose="020B0504020202020204" pitchFamily="34" charset="0"/>
                          <a:cs typeface="Montserrat"/>
                        </a:rPr>
                        <a:t>Ketone</a:t>
                      </a:r>
                      <a:endParaRPr sz="1400">
                        <a:solidFill>
                          <a:schemeClr val="tx1"/>
                        </a:solidFill>
                        <a:latin typeface="Arial Nova" panose="020B0504020202020204" pitchFamily="34" charset="0"/>
                        <a:cs typeface="Montserrat"/>
                      </a:endParaRPr>
                    </a:p>
                  </a:txBody>
                  <a:tcPr marL="0" marR="0" marT="95885" marB="0">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R="121285" algn="ctr">
                        <a:lnSpc>
                          <a:spcPct val="100000"/>
                        </a:lnSpc>
                        <a:spcBef>
                          <a:spcPts val="755"/>
                        </a:spcBef>
                      </a:pPr>
                      <a:r>
                        <a:rPr sz="1400" spc="-25" dirty="0">
                          <a:solidFill>
                            <a:schemeClr val="tx1"/>
                          </a:solidFill>
                          <a:latin typeface="Arial Nova" panose="020B0504020202020204" pitchFamily="34" charset="0"/>
                          <a:cs typeface="Montserrat"/>
                        </a:rPr>
                        <a:t>NEG</a:t>
                      </a:r>
                      <a:endParaRPr sz="140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128905" algn="ctr">
                        <a:lnSpc>
                          <a:spcPct val="100000"/>
                        </a:lnSpc>
                        <a:spcBef>
                          <a:spcPts val="755"/>
                        </a:spcBef>
                      </a:pPr>
                      <a:r>
                        <a:rPr sz="1400" b="1" spc="-10" dirty="0">
                          <a:solidFill>
                            <a:schemeClr val="tx1"/>
                          </a:solidFill>
                          <a:latin typeface="Arial Nova" panose="020B0504020202020204" pitchFamily="34" charset="0"/>
                          <a:cs typeface="Montserrat"/>
                        </a:rPr>
                        <a:t>Negative</a:t>
                      </a:r>
                      <a:endParaRPr sz="140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a:lnSpc>
                          <a:spcPct val="100000"/>
                        </a:lnSpc>
                      </a:pPr>
                      <a:endParaRPr sz="11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solidFill>
                      <a:srgbClr val="A4A4A4">
                        <a:alpha val="19999"/>
                      </a:srgbClr>
                    </a:solidFill>
                  </a:tcPr>
                </a:tc>
                <a:extLst>
                  <a:ext uri="{0D108BD9-81ED-4DB2-BD59-A6C34878D82A}">
                    <a16:rowId xmlns:a16="http://schemas.microsoft.com/office/drawing/2014/main" val="10007"/>
                  </a:ext>
                </a:extLst>
              </a:tr>
              <a:tr h="417376">
                <a:tc>
                  <a:txBody>
                    <a:bodyPr/>
                    <a:lstStyle/>
                    <a:p>
                      <a:pPr marR="100330" algn="ctr">
                        <a:lnSpc>
                          <a:spcPct val="100000"/>
                        </a:lnSpc>
                        <a:spcBef>
                          <a:spcPts val="760"/>
                        </a:spcBef>
                      </a:pPr>
                      <a:r>
                        <a:rPr sz="1400" b="1" spc="-10" dirty="0">
                          <a:solidFill>
                            <a:schemeClr val="tx1"/>
                          </a:solidFill>
                          <a:latin typeface="Arial Nova" panose="020B0504020202020204" pitchFamily="34" charset="0"/>
                          <a:cs typeface="Montserrat"/>
                        </a:rPr>
                        <a:t>Nitrite</a:t>
                      </a:r>
                      <a:endParaRPr sz="1400">
                        <a:solidFill>
                          <a:schemeClr val="tx1"/>
                        </a:solidFill>
                        <a:latin typeface="Arial Nova" panose="020B0504020202020204" pitchFamily="34" charset="0"/>
                        <a:cs typeface="Montserrat"/>
                      </a:endParaRPr>
                    </a:p>
                  </a:txBody>
                  <a:tcPr marL="0" marR="0" marT="96520" marB="0">
                    <a:lnR w="6350" cap="flat" cmpd="sng" algn="ctr">
                      <a:solidFill>
                        <a:schemeClr val="bg1">
                          <a:lumMod val="65000"/>
                        </a:schemeClr>
                      </a:solidFill>
                      <a:prstDash val="solid"/>
                      <a:round/>
                      <a:headEnd type="none" w="med" len="med"/>
                      <a:tailEnd type="none" w="med" len="med"/>
                    </a:lnR>
                  </a:tcPr>
                </a:tc>
                <a:tc>
                  <a:txBody>
                    <a:bodyPr/>
                    <a:lstStyle/>
                    <a:p>
                      <a:pPr marR="121920" algn="ctr">
                        <a:lnSpc>
                          <a:spcPct val="100000"/>
                        </a:lnSpc>
                        <a:spcBef>
                          <a:spcPts val="760"/>
                        </a:spcBef>
                      </a:pPr>
                      <a:r>
                        <a:rPr sz="1400" spc="-25" dirty="0">
                          <a:solidFill>
                            <a:schemeClr val="tx1"/>
                          </a:solidFill>
                          <a:latin typeface="Arial Nova" panose="020B0504020202020204" pitchFamily="34" charset="0"/>
                          <a:cs typeface="Montserrat"/>
                        </a:rPr>
                        <a:t>+1</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128905" algn="ctr">
                        <a:lnSpc>
                          <a:spcPct val="100000"/>
                        </a:lnSpc>
                        <a:spcBef>
                          <a:spcPts val="760"/>
                        </a:spcBef>
                      </a:pPr>
                      <a:r>
                        <a:rPr sz="1400" b="1" spc="-10" dirty="0">
                          <a:solidFill>
                            <a:schemeClr val="tx1"/>
                          </a:solidFill>
                          <a:latin typeface="Arial Nova" panose="020B0504020202020204" pitchFamily="34" charset="0"/>
                          <a:cs typeface="Montserrat"/>
                        </a:rPr>
                        <a:t>Negative</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65405" algn="ctr">
                        <a:lnSpc>
                          <a:spcPct val="100000"/>
                        </a:lnSpc>
                        <a:spcBef>
                          <a:spcPts val="760"/>
                        </a:spcBef>
                      </a:pPr>
                      <a:r>
                        <a:rPr sz="1400" b="1" spc="10" dirty="0">
                          <a:solidFill>
                            <a:schemeClr val="tx1"/>
                          </a:solidFill>
                          <a:latin typeface="Arial Nova" panose="020B0504020202020204" pitchFamily="34" charset="0"/>
                          <a:cs typeface="Montserrat"/>
                        </a:rPr>
                        <a:t>H</a:t>
                      </a:r>
                      <a:endParaRPr sz="1400" dirty="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008"/>
                  </a:ext>
                </a:extLst>
              </a:tr>
              <a:tr h="417376">
                <a:tc>
                  <a:txBody>
                    <a:bodyPr/>
                    <a:lstStyle/>
                    <a:p>
                      <a:pPr marR="99695" algn="ctr">
                        <a:lnSpc>
                          <a:spcPct val="100000"/>
                        </a:lnSpc>
                        <a:spcBef>
                          <a:spcPts val="760"/>
                        </a:spcBef>
                      </a:pPr>
                      <a:r>
                        <a:rPr sz="1400" b="1" spc="-10" dirty="0">
                          <a:solidFill>
                            <a:schemeClr val="tx1"/>
                          </a:solidFill>
                          <a:latin typeface="Arial Nova" panose="020B0504020202020204" pitchFamily="34" charset="0"/>
                          <a:cs typeface="Montserrat"/>
                        </a:rPr>
                        <a:t>Leukocytes</a:t>
                      </a:r>
                      <a:endParaRPr sz="1400">
                        <a:solidFill>
                          <a:schemeClr val="tx1"/>
                        </a:solidFill>
                        <a:latin typeface="Arial Nova" panose="020B0504020202020204" pitchFamily="34" charset="0"/>
                        <a:cs typeface="Montserrat"/>
                      </a:endParaRPr>
                    </a:p>
                  </a:txBody>
                  <a:tcPr marL="0" marR="0" marT="96520" marB="0">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R="120650" algn="ctr">
                        <a:lnSpc>
                          <a:spcPct val="100000"/>
                        </a:lnSpc>
                        <a:spcBef>
                          <a:spcPts val="760"/>
                        </a:spcBef>
                      </a:pPr>
                      <a:r>
                        <a:rPr sz="1400" spc="-25" dirty="0">
                          <a:solidFill>
                            <a:schemeClr val="tx1"/>
                          </a:solidFill>
                          <a:latin typeface="Arial Nova" panose="020B0504020202020204" pitchFamily="34" charset="0"/>
                          <a:cs typeface="Montserrat"/>
                        </a:rPr>
                        <a:t>500</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128905" algn="ctr">
                        <a:lnSpc>
                          <a:spcPct val="100000"/>
                        </a:lnSpc>
                        <a:spcBef>
                          <a:spcPts val="760"/>
                        </a:spcBef>
                      </a:pPr>
                      <a:r>
                        <a:rPr sz="1400" b="1" spc="-10" dirty="0">
                          <a:solidFill>
                            <a:schemeClr val="tx1"/>
                          </a:solidFill>
                          <a:latin typeface="Arial Nova" panose="020B0504020202020204" pitchFamily="34" charset="0"/>
                          <a:cs typeface="Montserrat"/>
                        </a:rPr>
                        <a:t>Negative</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65405" algn="ctr">
                        <a:lnSpc>
                          <a:spcPct val="100000"/>
                        </a:lnSpc>
                        <a:spcBef>
                          <a:spcPts val="760"/>
                        </a:spcBef>
                      </a:pPr>
                      <a:r>
                        <a:rPr sz="1400" b="1" spc="10" dirty="0">
                          <a:solidFill>
                            <a:schemeClr val="tx1"/>
                          </a:solidFill>
                          <a:latin typeface="Arial Nova" panose="020B0504020202020204" pitchFamily="34" charset="0"/>
                          <a:cs typeface="Montserrat"/>
                        </a:rPr>
                        <a:t>H</a:t>
                      </a:r>
                      <a:endParaRPr sz="1400" dirty="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solidFill>
                      <a:srgbClr val="A4A4A4">
                        <a:alpha val="19999"/>
                      </a:srgbClr>
                    </a:solidFill>
                  </a:tcPr>
                </a:tc>
                <a:extLst>
                  <a:ext uri="{0D108BD9-81ED-4DB2-BD59-A6C34878D82A}">
                    <a16:rowId xmlns:a16="http://schemas.microsoft.com/office/drawing/2014/main" val="10009"/>
                  </a:ext>
                </a:extLst>
              </a:tr>
              <a:tr h="417376">
                <a:tc>
                  <a:txBody>
                    <a:bodyPr/>
                    <a:lstStyle/>
                    <a:p>
                      <a:pPr marR="99695" algn="ctr">
                        <a:lnSpc>
                          <a:spcPct val="100000"/>
                        </a:lnSpc>
                        <a:spcBef>
                          <a:spcPts val="760"/>
                        </a:spcBef>
                      </a:pPr>
                      <a:r>
                        <a:rPr sz="1400" b="1" dirty="0">
                          <a:solidFill>
                            <a:schemeClr val="tx1"/>
                          </a:solidFill>
                          <a:latin typeface="Arial Nova" panose="020B0504020202020204" pitchFamily="34" charset="0"/>
                          <a:cs typeface="Montserrat"/>
                        </a:rPr>
                        <a:t>Specific</a:t>
                      </a:r>
                      <a:r>
                        <a:rPr sz="1400" b="1" spc="50" dirty="0">
                          <a:solidFill>
                            <a:schemeClr val="tx1"/>
                          </a:solidFill>
                          <a:latin typeface="Arial Nova" panose="020B0504020202020204" pitchFamily="34" charset="0"/>
                          <a:cs typeface="Montserrat"/>
                        </a:rPr>
                        <a:t> </a:t>
                      </a:r>
                      <a:r>
                        <a:rPr sz="1400" b="1" spc="-10" dirty="0">
                          <a:solidFill>
                            <a:schemeClr val="tx1"/>
                          </a:solidFill>
                          <a:latin typeface="Arial Nova" panose="020B0504020202020204" pitchFamily="34" charset="0"/>
                          <a:cs typeface="Montserrat"/>
                        </a:rPr>
                        <a:t>Gravity</a:t>
                      </a:r>
                      <a:endParaRPr sz="1400">
                        <a:solidFill>
                          <a:schemeClr val="tx1"/>
                        </a:solidFill>
                        <a:latin typeface="Arial Nova" panose="020B0504020202020204" pitchFamily="34" charset="0"/>
                        <a:cs typeface="Montserrat"/>
                      </a:endParaRPr>
                    </a:p>
                  </a:txBody>
                  <a:tcPr marL="0" marR="0" marT="96520" marB="0">
                    <a:lnR w="6350" cap="flat" cmpd="sng" algn="ctr">
                      <a:solidFill>
                        <a:schemeClr val="bg1">
                          <a:lumMod val="65000"/>
                        </a:schemeClr>
                      </a:solidFill>
                      <a:prstDash val="solid"/>
                      <a:round/>
                      <a:headEnd type="none" w="med" len="med"/>
                      <a:tailEnd type="none" w="med" len="med"/>
                    </a:lnR>
                  </a:tcPr>
                </a:tc>
                <a:tc>
                  <a:txBody>
                    <a:bodyPr/>
                    <a:lstStyle/>
                    <a:p>
                      <a:pPr marR="119380" algn="ctr">
                        <a:lnSpc>
                          <a:spcPct val="100000"/>
                        </a:lnSpc>
                        <a:spcBef>
                          <a:spcPts val="760"/>
                        </a:spcBef>
                      </a:pPr>
                      <a:r>
                        <a:rPr sz="1400" spc="-10" dirty="0">
                          <a:solidFill>
                            <a:schemeClr val="tx1"/>
                          </a:solidFill>
                          <a:latin typeface="Arial Nova" panose="020B0504020202020204" pitchFamily="34" charset="0"/>
                          <a:cs typeface="Montserrat"/>
                        </a:rPr>
                        <a:t>&gt;1.030</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131445" algn="ctr">
                        <a:lnSpc>
                          <a:spcPct val="100000"/>
                        </a:lnSpc>
                        <a:spcBef>
                          <a:spcPts val="760"/>
                        </a:spcBef>
                      </a:pPr>
                      <a:r>
                        <a:rPr sz="1400" b="1" spc="-50" dirty="0">
                          <a:solidFill>
                            <a:schemeClr val="tx1"/>
                          </a:solidFill>
                          <a:latin typeface="Arial Nova" panose="020B0504020202020204" pitchFamily="34" charset="0"/>
                          <a:cs typeface="Montserrat"/>
                        </a:rPr>
                        <a:t>1.005</a:t>
                      </a:r>
                      <a:r>
                        <a:rPr lang="en-US" sz="1400" b="1" spc="-50" dirty="0">
                          <a:solidFill>
                            <a:schemeClr val="tx1"/>
                          </a:solidFill>
                          <a:latin typeface="Arial Nova" panose="020B0504020202020204" pitchFamily="34" charset="0"/>
                          <a:cs typeface="Montserrat"/>
                        </a:rPr>
                        <a:t>–</a:t>
                      </a:r>
                      <a:r>
                        <a:rPr sz="1400" b="1" spc="-10" dirty="0">
                          <a:solidFill>
                            <a:schemeClr val="tx1"/>
                          </a:solidFill>
                          <a:latin typeface="Arial Nova" panose="020B0504020202020204" pitchFamily="34" charset="0"/>
                          <a:cs typeface="Montserrat"/>
                        </a:rPr>
                        <a:t>1.030</a:t>
                      </a:r>
                      <a:endParaRPr sz="1400" dirty="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65405" algn="ctr">
                        <a:lnSpc>
                          <a:spcPct val="100000"/>
                        </a:lnSpc>
                        <a:spcBef>
                          <a:spcPts val="760"/>
                        </a:spcBef>
                      </a:pPr>
                      <a:r>
                        <a:rPr sz="1400" b="1" spc="10" dirty="0">
                          <a:solidFill>
                            <a:schemeClr val="tx1"/>
                          </a:solidFill>
                          <a:latin typeface="Arial Nova" panose="020B0504020202020204" pitchFamily="34" charset="0"/>
                          <a:cs typeface="Montserrat"/>
                        </a:rPr>
                        <a:t>H</a:t>
                      </a:r>
                      <a:endParaRPr sz="1400" dirty="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010"/>
                  </a:ext>
                </a:extLst>
              </a:tr>
              <a:tr h="417376">
                <a:tc>
                  <a:txBody>
                    <a:bodyPr/>
                    <a:lstStyle/>
                    <a:p>
                      <a:pPr marR="99695" algn="ctr">
                        <a:lnSpc>
                          <a:spcPct val="100000"/>
                        </a:lnSpc>
                        <a:spcBef>
                          <a:spcPts val="760"/>
                        </a:spcBef>
                      </a:pPr>
                      <a:r>
                        <a:rPr sz="1400" b="1" spc="-10" dirty="0">
                          <a:solidFill>
                            <a:schemeClr val="tx1"/>
                          </a:solidFill>
                          <a:latin typeface="Arial Nova" panose="020B0504020202020204" pitchFamily="34" charset="0"/>
                          <a:cs typeface="Montserrat"/>
                        </a:rPr>
                        <a:t>Clarity</a:t>
                      </a:r>
                      <a:endParaRPr sz="1400">
                        <a:solidFill>
                          <a:schemeClr val="tx1"/>
                        </a:solidFill>
                        <a:latin typeface="Arial Nova" panose="020B0504020202020204" pitchFamily="34" charset="0"/>
                        <a:cs typeface="Montserrat"/>
                      </a:endParaRPr>
                    </a:p>
                  </a:txBody>
                  <a:tcPr marL="0" marR="0" marT="96520" marB="0">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R="122555" algn="ctr">
                        <a:lnSpc>
                          <a:spcPct val="100000"/>
                        </a:lnSpc>
                        <a:spcBef>
                          <a:spcPts val="760"/>
                        </a:spcBef>
                      </a:pPr>
                      <a:r>
                        <a:rPr sz="1400" spc="-10" dirty="0">
                          <a:solidFill>
                            <a:schemeClr val="tx1"/>
                          </a:solidFill>
                          <a:latin typeface="Arial Nova" panose="020B0504020202020204" pitchFamily="34" charset="0"/>
                          <a:cs typeface="Montserrat"/>
                        </a:rPr>
                        <a:t>TURBID</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130175" algn="ctr">
                        <a:lnSpc>
                          <a:spcPct val="100000"/>
                        </a:lnSpc>
                        <a:spcBef>
                          <a:spcPts val="760"/>
                        </a:spcBef>
                      </a:pPr>
                      <a:r>
                        <a:rPr sz="1400" b="1" spc="-10" dirty="0">
                          <a:solidFill>
                            <a:schemeClr val="tx1"/>
                          </a:solidFill>
                          <a:latin typeface="Arial Nova" panose="020B0504020202020204" pitchFamily="34" charset="0"/>
                          <a:cs typeface="Montserrat"/>
                        </a:rPr>
                        <a:t>Clear</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65405" algn="ctr">
                        <a:lnSpc>
                          <a:spcPct val="100000"/>
                        </a:lnSpc>
                        <a:spcBef>
                          <a:spcPts val="760"/>
                        </a:spcBef>
                      </a:pPr>
                      <a:r>
                        <a:rPr sz="1400" b="1" spc="-10" dirty="0">
                          <a:solidFill>
                            <a:schemeClr val="tx1"/>
                          </a:solidFill>
                          <a:latin typeface="Arial Nova" panose="020B0504020202020204" pitchFamily="34" charset="0"/>
                          <a:cs typeface="Montserrat"/>
                        </a:rPr>
                        <a:t>Abnormal</a:t>
                      </a:r>
                      <a:endParaRPr sz="1400" dirty="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solidFill>
                      <a:srgbClr val="A4A4A4">
                        <a:alpha val="19999"/>
                      </a:srgbClr>
                    </a:solidFill>
                  </a:tcPr>
                </a:tc>
                <a:extLst>
                  <a:ext uri="{0D108BD9-81ED-4DB2-BD59-A6C34878D82A}">
                    <a16:rowId xmlns:a16="http://schemas.microsoft.com/office/drawing/2014/main" val="10011"/>
                  </a:ext>
                </a:extLst>
              </a:tr>
              <a:tr h="417376">
                <a:tc>
                  <a:txBody>
                    <a:bodyPr/>
                    <a:lstStyle/>
                    <a:p>
                      <a:pPr marR="98425" algn="ctr">
                        <a:lnSpc>
                          <a:spcPct val="100000"/>
                        </a:lnSpc>
                        <a:spcBef>
                          <a:spcPts val="760"/>
                        </a:spcBef>
                      </a:pPr>
                      <a:r>
                        <a:rPr sz="1400" b="1" spc="-10" dirty="0">
                          <a:solidFill>
                            <a:schemeClr val="tx1"/>
                          </a:solidFill>
                          <a:latin typeface="Arial Nova" panose="020B0504020202020204" pitchFamily="34" charset="0"/>
                          <a:cs typeface="Montserrat"/>
                        </a:rPr>
                        <a:t>Color</a:t>
                      </a:r>
                      <a:endParaRPr sz="1400">
                        <a:solidFill>
                          <a:schemeClr val="tx1"/>
                        </a:solidFill>
                        <a:latin typeface="Arial Nova" panose="020B0504020202020204" pitchFamily="34" charset="0"/>
                        <a:cs typeface="Montserrat"/>
                      </a:endParaRPr>
                    </a:p>
                  </a:txBody>
                  <a:tcPr marL="0" marR="0" marT="96520" marB="0">
                    <a:lnR w="6350" cap="flat" cmpd="sng" algn="ctr">
                      <a:solidFill>
                        <a:schemeClr val="bg1">
                          <a:lumMod val="65000"/>
                        </a:schemeClr>
                      </a:solidFill>
                      <a:prstDash val="solid"/>
                      <a:round/>
                      <a:headEnd type="none" w="med" len="med"/>
                      <a:tailEnd type="none" w="med" len="med"/>
                    </a:lnR>
                    <a:lnB w="12700">
                      <a:solidFill>
                        <a:srgbClr val="A4A4A4"/>
                      </a:solidFill>
                      <a:prstDash val="solid"/>
                    </a:lnB>
                  </a:tcPr>
                </a:tc>
                <a:tc>
                  <a:txBody>
                    <a:bodyPr/>
                    <a:lstStyle/>
                    <a:p>
                      <a:pPr marR="121285" algn="ctr">
                        <a:lnSpc>
                          <a:spcPct val="100000"/>
                        </a:lnSpc>
                        <a:spcBef>
                          <a:spcPts val="760"/>
                        </a:spcBef>
                      </a:pPr>
                      <a:r>
                        <a:rPr sz="1400" spc="-10" dirty="0">
                          <a:solidFill>
                            <a:schemeClr val="tx1"/>
                          </a:solidFill>
                          <a:latin typeface="Arial Nova" panose="020B0504020202020204" pitchFamily="34" charset="0"/>
                          <a:cs typeface="Montserrat"/>
                        </a:rPr>
                        <a:t>Yellow</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a:solidFill>
                        <a:srgbClr val="A4A4A4"/>
                      </a:solidFill>
                      <a:prstDash val="solid"/>
                    </a:lnB>
                  </a:tcPr>
                </a:tc>
                <a:tc>
                  <a:txBody>
                    <a:bodyPr/>
                    <a:lstStyle/>
                    <a:p>
                      <a:pPr marL="130810" algn="ctr">
                        <a:lnSpc>
                          <a:spcPct val="100000"/>
                        </a:lnSpc>
                        <a:spcBef>
                          <a:spcPts val="760"/>
                        </a:spcBef>
                      </a:pPr>
                      <a:r>
                        <a:rPr sz="1400" b="1" spc="-10" dirty="0">
                          <a:solidFill>
                            <a:schemeClr val="tx1"/>
                          </a:solidFill>
                          <a:latin typeface="Arial Nova" panose="020B0504020202020204" pitchFamily="34" charset="0"/>
                          <a:cs typeface="Montserrat"/>
                        </a:rPr>
                        <a:t>Yellow</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a:solidFill>
                        <a:srgbClr val="A4A4A4"/>
                      </a:solidFill>
                      <a:prstDash val="solid"/>
                    </a:lnB>
                  </a:tcPr>
                </a:tc>
                <a:tc>
                  <a:txBody>
                    <a:bodyPr/>
                    <a:lstStyle/>
                    <a:p>
                      <a:pPr>
                        <a:lnSpc>
                          <a:spcPct val="100000"/>
                        </a:lnSpc>
                      </a:pPr>
                      <a:endParaRPr sz="11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lnB w="12700">
                      <a:solidFill>
                        <a:srgbClr val="A4A4A4"/>
                      </a:solidFill>
                      <a:prstDash val="solid"/>
                    </a:lnB>
                  </a:tcPr>
                </a:tc>
                <a:extLst>
                  <a:ext uri="{0D108BD9-81ED-4DB2-BD59-A6C34878D82A}">
                    <a16:rowId xmlns:a16="http://schemas.microsoft.com/office/drawing/2014/main" val="10012"/>
                  </a:ext>
                </a:extLst>
              </a:tr>
            </a:tbl>
          </a:graphicData>
        </a:graphic>
      </p:graphicFrame>
      <p:sp>
        <p:nvSpPr>
          <p:cNvPr id="8" name="object 13">
            <a:extLst>
              <a:ext uri="{FF2B5EF4-FFF2-40B4-BE49-F238E27FC236}">
                <a16:creationId xmlns:a16="http://schemas.microsoft.com/office/drawing/2014/main" id="{253CE8DF-63A3-582F-BDD6-C26D26411BD0}"/>
              </a:ext>
            </a:extLst>
          </p:cNvPr>
          <p:cNvSpPr txBox="1"/>
          <p:nvPr/>
        </p:nvSpPr>
        <p:spPr>
          <a:xfrm>
            <a:off x="491107" y="7626350"/>
            <a:ext cx="2360267" cy="125034"/>
          </a:xfrm>
          <a:prstGeom prst="rect">
            <a:avLst/>
          </a:prstGeom>
        </p:spPr>
        <p:txBody>
          <a:bodyPr vert="horz" wrap="square" lIns="0" tIns="1905" rIns="0" bIns="0" rtlCol="0">
            <a:spAutoFit/>
          </a:bodyPr>
          <a:lstStyle/>
          <a:p>
            <a:pPr marL="12700">
              <a:lnSpc>
                <a:spcPct val="100000"/>
              </a:lnSpc>
              <a:spcBef>
                <a:spcPts val="15"/>
              </a:spcBef>
            </a:pPr>
            <a:r>
              <a:rPr sz="800" dirty="0">
                <a:solidFill>
                  <a:schemeClr val="tx1"/>
                </a:solidFill>
                <a:latin typeface="+mn-lt"/>
                <a:cs typeface="Times New Roman"/>
              </a:rPr>
              <a:t>*User-defined</a:t>
            </a:r>
            <a:r>
              <a:rPr lang="en-US" sz="800" dirty="0">
                <a:solidFill>
                  <a:schemeClr val="tx1"/>
                </a:solidFill>
                <a:latin typeface="+mn-lt"/>
                <a:cs typeface="Times New Roman"/>
              </a:rPr>
              <a:t> </a:t>
            </a:r>
            <a:r>
              <a:rPr sz="800" dirty="0">
                <a:solidFill>
                  <a:schemeClr val="tx1"/>
                </a:solidFill>
                <a:latin typeface="+mn-lt"/>
                <a:cs typeface="Times New Roman"/>
              </a:rPr>
              <a:t>Normal Values </a:t>
            </a:r>
          </a:p>
        </p:txBody>
      </p:sp>
    </p:spTree>
    <p:extLst>
      <p:ext uri="{BB962C8B-B14F-4D97-AF65-F5344CB8AC3E}">
        <p14:creationId xmlns:p14="http://schemas.microsoft.com/office/powerpoint/2010/main" val="3950024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BFB5E-8A4D-CDA1-02A1-ABA700CF44B2}"/>
            </a:ext>
          </a:extLst>
        </p:cNvPr>
        <p:cNvGrpSpPr/>
        <p:nvPr/>
      </p:nvGrpSpPr>
      <p:grpSpPr>
        <a:xfrm>
          <a:off x="0" y="0"/>
          <a:ext cx="0" cy="0"/>
          <a:chOff x="0" y="0"/>
          <a:chExt cx="0" cy="0"/>
        </a:xfrm>
      </p:grpSpPr>
      <p:pic>
        <p:nvPicPr>
          <p:cNvPr id="4" name="object 4">
            <a:extLst>
              <a:ext uri="{FF2B5EF4-FFF2-40B4-BE49-F238E27FC236}">
                <a16:creationId xmlns:a16="http://schemas.microsoft.com/office/drawing/2014/main" id="{25965D80-0409-BA81-E292-298530D341BA}"/>
              </a:ext>
            </a:extLst>
          </p:cNvPr>
          <p:cNvPicPr/>
          <p:nvPr/>
        </p:nvPicPr>
        <p:blipFill>
          <a:blip r:embed="rId2" cstate="print"/>
          <a:stretch>
            <a:fillRect/>
          </a:stretch>
        </p:blipFill>
        <p:spPr>
          <a:xfrm>
            <a:off x="-6817069" y="3055619"/>
            <a:ext cx="312419" cy="295655"/>
          </a:xfrm>
          <a:prstGeom prst="rect">
            <a:avLst/>
          </a:prstGeom>
        </p:spPr>
      </p:pic>
      <p:sp>
        <p:nvSpPr>
          <p:cNvPr id="18" name="Title 17">
            <a:extLst>
              <a:ext uri="{FF2B5EF4-FFF2-40B4-BE49-F238E27FC236}">
                <a16:creationId xmlns:a16="http://schemas.microsoft.com/office/drawing/2014/main" id="{640C6EC8-C318-6BC5-E56D-02E6FE5248F4}"/>
              </a:ext>
            </a:extLst>
          </p:cNvPr>
          <p:cNvSpPr>
            <a:spLocks noGrp="1"/>
          </p:cNvSpPr>
          <p:nvPr>
            <p:ph type="title"/>
          </p:nvPr>
        </p:nvSpPr>
        <p:spPr/>
        <p:txBody>
          <a:bodyPr/>
          <a:lstStyle/>
          <a:p>
            <a:r>
              <a:rPr lang="en-US" sz="4400" dirty="0"/>
              <a:t>Urine Microscopy Results</a:t>
            </a:r>
          </a:p>
        </p:txBody>
      </p:sp>
      <p:sp>
        <p:nvSpPr>
          <p:cNvPr id="3" name="Text Placeholder 2">
            <a:extLst>
              <a:ext uri="{FF2B5EF4-FFF2-40B4-BE49-F238E27FC236}">
                <a16:creationId xmlns:a16="http://schemas.microsoft.com/office/drawing/2014/main" id="{040515DD-9C07-1500-AEA4-30659AA1165C}"/>
              </a:ext>
            </a:extLst>
          </p:cNvPr>
          <p:cNvSpPr>
            <a:spLocks noGrp="1"/>
          </p:cNvSpPr>
          <p:nvPr>
            <p:ph type="body" sz="quarter" idx="11"/>
          </p:nvPr>
        </p:nvSpPr>
        <p:spPr>
          <a:xfrm>
            <a:off x="490538" y="312517"/>
            <a:ext cx="7954962" cy="369332"/>
          </a:xfrm>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solidFill>
                  <a:schemeClr val="bg1"/>
                </a:solidFill>
                <a:latin typeface="Arial Nova" panose="020B0504020202020204" pitchFamily="34" charset="0"/>
                <a:cs typeface="Montserrat SemiBold"/>
              </a:rPr>
              <a:t>#2</a:t>
            </a:r>
            <a:endParaRPr lang="en-US" sz="2400" b="1" dirty="0">
              <a:solidFill>
                <a:schemeClr val="bg1"/>
              </a:solidFill>
              <a:latin typeface="Arial Nova" panose="020B0504020202020204" pitchFamily="34" charset="0"/>
              <a:cs typeface="Montserrat SemiBold"/>
            </a:endParaRPr>
          </a:p>
        </p:txBody>
      </p:sp>
      <p:pic>
        <p:nvPicPr>
          <p:cNvPr id="19" name="object 11">
            <a:extLst>
              <a:ext uri="{FF2B5EF4-FFF2-40B4-BE49-F238E27FC236}">
                <a16:creationId xmlns:a16="http://schemas.microsoft.com/office/drawing/2014/main" id="{ED5D413C-7926-97C6-A3F1-26F8F57ACABA}"/>
              </a:ext>
            </a:extLst>
          </p:cNvPr>
          <p:cNvPicPr/>
          <p:nvPr/>
        </p:nvPicPr>
        <p:blipFill>
          <a:blip r:embed="rId3">
            <a:extLst>
              <a:ext uri="{96DAC541-7B7A-43D3-8B79-37D633B846F1}">
                <asvg:svgBlip xmlns:asvg="http://schemas.microsoft.com/office/drawing/2016/SVG/main" r:embed="rId4"/>
              </a:ext>
            </a:extLst>
          </a:blip>
          <a:srcRect l="12397" t="32371" r="13298" b="27099"/>
          <a:stretch/>
        </p:blipFill>
        <p:spPr>
          <a:xfrm>
            <a:off x="387350" y="7824729"/>
            <a:ext cx="2178611" cy="792221"/>
          </a:xfrm>
          <a:prstGeom prst="rect">
            <a:avLst/>
          </a:prstGeom>
        </p:spPr>
      </p:pic>
      <p:graphicFrame>
        <p:nvGraphicFramePr>
          <p:cNvPr id="9" name="object 11">
            <a:extLst>
              <a:ext uri="{FF2B5EF4-FFF2-40B4-BE49-F238E27FC236}">
                <a16:creationId xmlns:a16="http://schemas.microsoft.com/office/drawing/2014/main" id="{050D3531-98E2-5EBD-B204-914F40DD4390}"/>
              </a:ext>
            </a:extLst>
          </p:cNvPr>
          <p:cNvGraphicFramePr>
            <a:graphicFrameLocks noGrp="1"/>
          </p:cNvGraphicFramePr>
          <p:nvPr>
            <p:extLst>
              <p:ext uri="{D42A27DB-BD31-4B8C-83A1-F6EECF244321}">
                <p14:modId xmlns:p14="http://schemas.microsoft.com/office/powerpoint/2010/main" val="1109895235"/>
              </p:ext>
            </p:extLst>
          </p:nvPr>
        </p:nvGraphicFramePr>
        <p:xfrm>
          <a:off x="491106" y="2286136"/>
          <a:ext cx="7954832" cy="2308860"/>
        </p:xfrm>
        <a:graphic>
          <a:graphicData uri="http://schemas.openxmlformats.org/drawingml/2006/table">
            <a:tbl>
              <a:tblPr firstRow="1" bandRow="1">
                <a:tableStyleId>{2D5ABB26-0587-4C30-8999-92F81FD0307C}</a:tableStyleId>
              </a:tblPr>
              <a:tblGrid>
                <a:gridCol w="3092352">
                  <a:extLst>
                    <a:ext uri="{9D8B030D-6E8A-4147-A177-3AD203B41FA5}">
                      <a16:colId xmlns:a16="http://schemas.microsoft.com/office/drawing/2014/main" val="20000"/>
                    </a:ext>
                  </a:extLst>
                </a:gridCol>
                <a:gridCol w="1619671">
                  <a:extLst>
                    <a:ext uri="{9D8B030D-6E8A-4147-A177-3AD203B41FA5}">
                      <a16:colId xmlns:a16="http://schemas.microsoft.com/office/drawing/2014/main" val="20001"/>
                    </a:ext>
                  </a:extLst>
                </a:gridCol>
                <a:gridCol w="2157712">
                  <a:extLst>
                    <a:ext uri="{9D8B030D-6E8A-4147-A177-3AD203B41FA5}">
                      <a16:colId xmlns:a16="http://schemas.microsoft.com/office/drawing/2014/main" val="20002"/>
                    </a:ext>
                  </a:extLst>
                </a:gridCol>
                <a:gridCol w="1085097">
                  <a:extLst>
                    <a:ext uri="{9D8B030D-6E8A-4147-A177-3AD203B41FA5}">
                      <a16:colId xmlns:a16="http://schemas.microsoft.com/office/drawing/2014/main" val="20003"/>
                    </a:ext>
                  </a:extLst>
                </a:gridCol>
              </a:tblGrid>
              <a:tr h="384810">
                <a:tc>
                  <a:txBody>
                    <a:bodyPr/>
                    <a:lstStyle/>
                    <a:p>
                      <a:pPr marR="97790" algn="ctr">
                        <a:lnSpc>
                          <a:spcPct val="100000"/>
                        </a:lnSpc>
                        <a:spcBef>
                          <a:spcPts val="610"/>
                        </a:spcBef>
                      </a:pPr>
                      <a:r>
                        <a:rPr sz="1400" b="1" spc="-20" dirty="0">
                          <a:solidFill>
                            <a:schemeClr val="bg1"/>
                          </a:solidFill>
                          <a:latin typeface="Arial Nova" panose="020B0504020202020204" pitchFamily="34" charset="0"/>
                          <a:cs typeface="Montserrat"/>
                        </a:rPr>
                        <a:t>TEST</a:t>
                      </a:r>
                      <a:endParaRPr sz="1400" dirty="0">
                        <a:solidFill>
                          <a:schemeClr val="bg1"/>
                        </a:solidFill>
                        <a:latin typeface="Arial Nova" panose="020B0504020202020204" pitchFamily="34" charset="0"/>
                        <a:cs typeface="Montserrat"/>
                      </a:endParaRPr>
                    </a:p>
                  </a:txBody>
                  <a:tcPr marL="0" marR="0" marT="77470" marB="0">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cap="flat" cmpd="sng" algn="ctr">
                      <a:solidFill>
                        <a:srgbClr val="A4A4A4"/>
                      </a:solidFill>
                      <a:prstDash val="solid"/>
                      <a:round/>
                      <a:headEnd type="none" w="med" len="med"/>
                      <a:tailEnd type="none" w="med" len="med"/>
                    </a:lnB>
                    <a:solidFill>
                      <a:schemeClr val="tx2"/>
                    </a:solidFill>
                  </a:tcPr>
                </a:tc>
                <a:tc>
                  <a:txBody>
                    <a:bodyPr/>
                    <a:lstStyle/>
                    <a:p>
                      <a:pPr marL="43180" algn="ctr">
                        <a:lnSpc>
                          <a:spcPct val="100000"/>
                        </a:lnSpc>
                        <a:spcBef>
                          <a:spcPts val="610"/>
                        </a:spcBef>
                      </a:pPr>
                      <a:r>
                        <a:rPr sz="1400" b="1" spc="-10" dirty="0">
                          <a:solidFill>
                            <a:schemeClr val="bg1"/>
                          </a:solidFill>
                          <a:latin typeface="Arial Nova" panose="020B0504020202020204" pitchFamily="34" charset="0"/>
                          <a:cs typeface="Montserrat"/>
                        </a:rPr>
                        <a:t>RESULT</a:t>
                      </a:r>
                      <a:endParaRPr sz="1400" dirty="0">
                        <a:solidFill>
                          <a:schemeClr val="bg1"/>
                        </a:solidFill>
                        <a:latin typeface="Arial Nova" panose="020B0504020202020204" pitchFamily="34" charset="0"/>
                        <a:cs typeface="Montserrat"/>
                      </a:endParaRPr>
                    </a:p>
                  </a:txBody>
                  <a:tcPr marL="0" marR="0" marT="7747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cap="flat" cmpd="sng" algn="ctr">
                      <a:solidFill>
                        <a:srgbClr val="A4A4A4"/>
                      </a:solidFill>
                      <a:prstDash val="solid"/>
                      <a:round/>
                      <a:headEnd type="none" w="med" len="med"/>
                      <a:tailEnd type="none" w="med" len="med"/>
                    </a:lnB>
                    <a:solidFill>
                      <a:schemeClr val="tx2"/>
                    </a:solidFill>
                  </a:tcPr>
                </a:tc>
                <a:tc>
                  <a:txBody>
                    <a:bodyPr/>
                    <a:lstStyle/>
                    <a:p>
                      <a:pPr marL="66675" algn="ctr">
                        <a:lnSpc>
                          <a:spcPct val="100000"/>
                        </a:lnSpc>
                        <a:spcBef>
                          <a:spcPts val="610"/>
                        </a:spcBef>
                      </a:pPr>
                      <a:r>
                        <a:rPr sz="1400" b="1" dirty="0">
                          <a:solidFill>
                            <a:schemeClr val="bg1"/>
                          </a:solidFill>
                          <a:latin typeface="Arial Nova" panose="020B0504020202020204" pitchFamily="34" charset="0"/>
                          <a:cs typeface="Montserrat"/>
                        </a:rPr>
                        <a:t>NORMAL</a:t>
                      </a:r>
                      <a:r>
                        <a:rPr sz="1400" b="1" spc="65" dirty="0">
                          <a:solidFill>
                            <a:schemeClr val="bg1"/>
                          </a:solidFill>
                          <a:latin typeface="Arial Nova" panose="020B0504020202020204" pitchFamily="34" charset="0"/>
                          <a:cs typeface="Montserrat"/>
                        </a:rPr>
                        <a:t> </a:t>
                      </a:r>
                      <a:r>
                        <a:rPr sz="1400" b="1" spc="-10" dirty="0">
                          <a:solidFill>
                            <a:schemeClr val="bg1"/>
                          </a:solidFill>
                          <a:latin typeface="Arial Nova" panose="020B0504020202020204" pitchFamily="34" charset="0"/>
                          <a:cs typeface="Montserrat"/>
                        </a:rPr>
                        <a:t>VALUE*</a:t>
                      </a:r>
                      <a:endParaRPr sz="1400" dirty="0">
                        <a:solidFill>
                          <a:schemeClr val="bg1"/>
                        </a:solidFill>
                        <a:latin typeface="Arial Nova" panose="020B0504020202020204" pitchFamily="34" charset="0"/>
                        <a:cs typeface="Montserrat"/>
                      </a:endParaRPr>
                    </a:p>
                  </a:txBody>
                  <a:tcPr marL="0" marR="0" marT="7747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cap="flat" cmpd="sng" algn="ctr">
                      <a:solidFill>
                        <a:srgbClr val="A4A4A4"/>
                      </a:solidFill>
                      <a:prstDash val="solid"/>
                      <a:round/>
                      <a:headEnd type="none" w="med" len="med"/>
                      <a:tailEnd type="none" w="med" len="med"/>
                    </a:lnB>
                    <a:solidFill>
                      <a:schemeClr val="tx2"/>
                    </a:solidFill>
                  </a:tcPr>
                </a:tc>
                <a:tc>
                  <a:txBody>
                    <a:bodyPr/>
                    <a:lstStyle/>
                    <a:p>
                      <a:pPr marR="70485" algn="ctr">
                        <a:lnSpc>
                          <a:spcPct val="100000"/>
                        </a:lnSpc>
                        <a:spcBef>
                          <a:spcPts val="610"/>
                        </a:spcBef>
                      </a:pPr>
                      <a:r>
                        <a:rPr sz="1400" b="1" spc="-10" dirty="0">
                          <a:solidFill>
                            <a:schemeClr val="bg1"/>
                          </a:solidFill>
                          <a:latin typeface="Arial Nova" panose="020B0504020202020204" pitchFamily="34" charset="0"/>
                          <a:cs typeface="Montserrat"/>
                        </a:rPr>
                        <a:t>FLAGS</a:t>
                      </a:r>
                      <a:endParaRPr sz="1400" dirty="0">
                        <a:solidFill>
                          <a:schemeClr val="bg1"/>
                        </a:solidFill>
                        <a:latin typeface="Arial Nova" panose="020B0504020202020204" pitchFamily="34" charset="0"/>
                        <a:cs typeface="Montserrat"/>
                      </a:endParaRPr>
                    </a:p>
                  </a:txBody>
                  <a:tcPr marL="0" marR="0" marT="77470" marB="0">
                    <a:lnL w="6350" cap="flat" cmpd="sng" algn="ctr">
                      <a:solidFill>
                        <a:schemeClr val="bg1">
                          <a:lumMod val="65000"/>
                        </a:schemeClr>
                      </a:solidFill>
                      <a:prstDash val="solid"/>
                      <a:round/>
                      <a:headEnd type="none" w="med" len="med"/>
                      <a:tailEnd type="none" w="med" len="med"/>
                    </a:lnL>
                    <a:lnT w="12700">
                      <a:solidFill>
                        <a:srgbClr val="A4A4A4"/>
                      </a:solidFill>
                      <a:prstDash val="solid"/>
                    </a:lnT>
                    <a:lnB w="12700" cap="flat" cmpd="sng" algn="ctr">
                      <a:solidFill>
                        <a:srgbClr val="A4A4A4"/>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810">
                <a:tc>
                  <a:txBody>
                    <a:bodyPr/>
                    <a:lstStyle/>
                    <a:p>
                      <a:pPr marR="167005" algn="ctr">
                        <a:lnSpc>
                          <a:spcPct val="100000"/>
                        </a:lnSpc>
                        <a:spcBef>
                          <a:spcPts val="605"/>
                        </a:spcBef>
                      </a:pPr>
                      <a:r>
                        <a:rPr sz="1400" b="1" spc="-25" dirty="0">
                          <a:solidFill>
                            <a:schemeClr val="tx1"/>
                          </a:solidFill>
                          <a:latin typeface="Arial Nova" panose="020B0504020202020204" pitchFamily="34" charset="0"/>
                          <a:cs typeface="Montserrat"/>
                        </a:rPr>
                        <a:t>RBC</a:t>
                      </a:r>
                      <a:endParaRPr sz="1400" dirty="0">
                        <a:solidFill>
                          <a:schemeClr val="tx1"/>
                        </a:solidFill>
                        <a:latin typeface="Arial Nova" panose="020B0504020202020204" pitchFamily="34" charset="0"/>
                        <a:cs typeface="Montserrat"/>
                      </a:endParaRPr>
                    </a:p>
                  </a:txBody>
                  <a:tcPr marL="0" marR="0" marT="76835" marB="0">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marL="22860" algn="ctr">
                        <a:lnSpc>
                          <a:spcPct val="100000"/>
                        </a:lnSpc>
                        <a:spcBef>
                          <a:spcPts val="605"/>
                        </a:spcBef>
                      </a:pPr>
                      <a:r>
                        <a:rPr sz="1400" spc="-10" dirty="0">
                          <a:solidFill>
                            <a:schemeClr val="tx1"/>
                          </a:solidFill>
                          <a:latin typeface="Arial Nova" panose="020B0504020202020204" pitchFamily="34" charset="0"/>
                          <a:cs typeface="Montserrat"/>
                        </a:rPr>
                        <a:t>182</a:t>
                      </a:r>
                      <a:r>
                        <a:rPr sz="1400" spc="-90" dirty="0">
                          <a:solidFill>
                            <a:schemeClr val="tx1"/>
                          </a:solidFill>
                          <a:latin typeface="Arial Nova" panose="020B0504020202020204" pitchFamily="34" charset="0"/>
                          <a:cs typeface="Montserrat"/>
                        </a:rPr>
                        <a:t> </a:t>
                      </a:r>
                      <a:r>
                        <a:rPr sz="1400" spc="-25" dirty="0">
                          <a:solidFill>
                            <a:schemeClr val="tx1"/>
                          </a:solidFill>
                          <a:latin typeface="Arial Nova" panose="020B0504020202020204" pitchFamily="34" charset="0"/>
                          <a:cs typeface="Montserrat"/>
                        </a:rPr>
                        <a:t>HPF</a:t>
                      </a:r>
                      <a:endParaRPr sz="1400" dirty="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marL="135890" algn="ctr">
                        <a:lnSpc>
                          <a:spcPct val="100000"/>
                        </a:lnSpc>
                        <a:spcBef>
                          <a:spcPts val="605"/>
                        </a:spcBef>
                      </a:pPr>
                      <a:r>
                        <a:rPr sz="1400" b="1" dirty="0">
                          <a:solidFill>
                            <a:schemeClr val="tx1"/>
                          </a:solidFill>
                          <a:latin typeface="Arial Nova" panose="020B0504020202020204" pitchFamily="34" charset="0"/>
                          <a:cs typeface="Montserrat"/>
                        </a:rPr>
                        <a:t>Up</a:t>
                      </a:r>
                      <a:r>
                        <a:rPr sz="1400" b="1" spc="45" dirty="0">
                          <a:solidFill>
                            <a:schemeClr val="tx1"/>
                          </a:solidFill>
                          <a:latin typeface="Arial Nova" panose="020B0504020202020204" pitchFamily="34" charset="0"/>
                          <a:cs typeface="Montserrat"/>
                        </a:rPr>
                        <a:t> </a:t>
                      </a:r>
                      <a:r>
                        <a:rPr sz="1400" b="1" dirty="0">
                          <a:solidFill>
                            <a:schemeClr val="tx1"/>
                          </a:solidFill>
                          <a:latin typeface="Arial Nova" panose="020B0504020202020204" pitchFamily="34" charset="0"/>
                          <a:cs typeface="Montserrat"/>
                        </a:rPr>
                        <a:t>to</a:t>
                      </a:r>
                      <a:r>
                        <a:rPr sz="1400" b="1" spc="65" dirty="0">
                          <a:solidFill>
                            <a:schemeClr val="tx1"/>
                          </a:solidFill>
                          <a:latin typeface="Arial Nova" panose="020B0504020202020204" pitchFamily="34" charset="0"/>
                          <a:cs typeface="Montserrat"/>
                        </a:rPr>
                        <a:t> </a:t>
                      </a:r>
                      <a:r>
                        <a:rPr sz="1400" b="1" spc="-50" dirty="0">
                          <a:solidFill>
                            <a:schemeClr val="tx1"/>
                          </a:solidFill>
                          <a:latin typeface="Arial Nova" panose="020B0504020202020204" pitchFamily="34" charset="0"/>
                          <a:cs typeface="Montserrat"/>
                        </a:rPr>
                        <a:t>5</a:t>
                      </a:r>
                      <a:endParaRPr sz="1400" dirty="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marR="52705" algn="ctr">
                        <a:lnSpc>
                          <a:spcPct val="100000"/>
                        </a:lnSpc>
                        <a:spcBef>
                          <a:spcPts val="605"/>
                        </a:spcBef>
                      </a:pPr>
                      <a:r>
                        <a:rPr sz="1400" b="1" spc="10" dirty="0">
                          <a:solidFill>
                            <a:schemeClr val="tx1"/>
                          </a:solidFill>
                          <a:latin typeface="Arial Nova" panose="020B0504020202020204" pitchFamily="34" charset="0"/>
                          <a:cs typeface="Montserrat"/>
                        </a:rPr>
                        <a:t>H</a:t>
                      </a:r>
                      <a:endParaRPr sz="1400" dirty="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T w="12700">
                      <a:solidFill>
                        <a:srgbClr val="A4A4A4"/>
                      </a:solidFill>
                      <a:prstDash val="solid"/>
                    </a:lnT>
                    <a:solidFill>
                      <a:srgbClr val="A4A4A4">
                        <a:alpha val="19999"/>
                      </a:srgbClr>
                    </a:solidFill>
                  </a:tcPr>
                </a:tc>
                <a:extLst>
                  <a:ext uri="{0D108BD9-81ED-4DB2-BD59-A6C34878D82A}">
                    <a16:rowId xmlns:a16="http://schemas.microsoft.com/office/drawing/2014/main" val="10001"/>
                  </a:ext>
                </a:extLst>
              </a:tr>
              <a:tr h="384810">
                <a:tc>
                  <a:txBody>
                    <a:bodyPr/>
                    <a:lstStyle/>
                    <a:p>
                      <a:pPr marR="167640" algn="ctr">
                        <a:lnSpc>
                          <a:spcPct val="100000"/>
                        </a:lnSpc>
                        <a:spcBef>
                          <a:spcPts val="605"/>
                        </a:spcBef>
                      </a:pPr>
                      <a:r>
                        <a:rPr sz="1400" b="1" spc="75" dirty="0">
                          <a:solidFill>
                            <a:schemeClr val="tx1"/>
                          </a:solidFill>
                          <a:latin typeface="Arial Nova" panose="020B0504020202020204" pitchFamily="34" charset="0"/>
                          <a:cs typeface="Montserrat"/>
                        </a:rPr>
                        <a:t>WBC</a:t>
                      </a:r>
                      <a:endParaRPr sz="1400">
                        <a:solidFill>
                          <a:schemeClr val="tx1"/>
                        </a:solidFill>
                        <a:latin typeface="Arial Nova" panose="020B0504020202020204" pitchFamily="34" charset="0"/>
                        <a:cs typeface="Montserrat"/>
                      </a:endParaRPr>
                    </a:p>
                  </a:txBody>
                  <a:tcPr marL="0" marR="0" marT="76835" marB="0">
                    <a:lnR w="6350" cap="flat" cmpd="sng" algn="ctr">
                      <a:solidFill>
                        <a:schemeClr val="bg1">
                          <a:lumMod val="65000"/>
                        </a:schemeClr>
                      </a:solidFill>
                      <a:prstDash val="solid"/>
                      <a:round/>
                      <a:headEnd type="none" w="med" len="med"/>
                      <a:tailEnd type="none" w="med" len="med"/>
                    </a:lnR>
                  </a:tcPr>
                </a:tc>
                <a:tc>
                  <a:txBody>
                    <a:bodyPr/>
                    <a:lstStyle/>
                    <a:p>
                      <a:pPr marL="22860" algn="ctr">
                        <a:lnSpc>
                          <a:spcPct val="100000"/>
                        </a:lnSpc>
                        <a:spcBef>
                          <a:spcPts val="605"/>
                        </a:spcBef>
                      </a:pPr>
                      <a:r>
                        <a:rPr sz="1400" dirty="0">
                          <a:solidFill>
                            <a:schemeClr val="tx1"/>
                          </a:solidFill>
                          <a:latin typeface="Arial Nova" panose="020B0504020202020204" pitchFamily="34" charset="0"/>
                          <a:cs typeface="Montserrat"/>
                        </a:rPr>
                        <a:t>40</a:t>
                      </a:r>
                      <a:r>
                        <a:rPr sz="1400" spc="50" dirty="0">
                          <a:solidFill>
                            <a:schemeClr val="tx1"/>
                          </a:solidFill>
                          <a:latin typeface="Arial Nova" panose="020B0504020202020204" pitchFamily="34" charset="0"/>
                          <a:cs typeface="Montserrat"/>
                        </a:rPr>
                        <a:t> </a:t>
                      </a:r>
                      <a:r>
                        <a:rPr sz="1400" spc="-25" dirty="0">
                          <a:solidFill>
                            <a:schemeClr val="tx1"/>
                          </a:solidFill>
                          <a:latin typeface="Arial Nova" panose="020B0504020202020204" pitchFamily="34" charset="0"/>
                          <a:cs typeface="Montserrat"/>
                        </a:rPr>
                        <a:t>HPF</a:t>
                      </a:r>
                      <a:endParaRPr sz="140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135890" algn="ctr">
                        <a:lnSpc>
                          <a:spcPct val="100000"/>
                        </a:lnSpc>
                        <a:spcBef>
                          <a:spcPts val="605"/>
                        </a:spcBef>
                      </a:pPr>
                      <a:r>
                        <a:rPr sz="1400" b="1" dirty="0">
                          <a:solidFill>
                            <a:schemeClr val="tx1"/>
                          </a:solidFill>
                          <a:latin typeface="Arial Nova" panose="020B0504020202020204" pitchFamily="34" charset="0"/>
                          <a:cs typeface="Montserrat"/>
                        </a:rPr>
                        <a:t>Up</a:t>
                      </a:r>
                      <a:r>
                        <a:rPr sz="1400" b="1" spc="45" dirty="0">
                          <a:solidFill>
                            <a:schemeClr val="tx1"/>
                          </a:solidFill>
                          <a:latin typeface="Arial Nova" panose="020B0504020202020204" pitchFamily="34" charset="0"/>
                          <a:cs typeface="Montserrat"/>
                        </a:rPr>
                        <a:t> </a:t>
                      </a:r>
                      <a:r>
                        <a:rPr sz="1400" b="1" dirty="0">
                          <a:solidFill>
                            <a:schemeClr val="tx1"/>
                          </a:solidFill>
                          <a:latin typeface="Arial Nova" panose="020B0504020202020204" pitchFamily="34" charset="0"/>
                          <a:cs typeface="Montserrat"/>
                        </a:rPr>
                        <a:t>to</a:t>
                      </a:r>
                      <a:r>
                        <a:rPr sz="1400" b="1" spc="65" dirty="0">
                          <a:solidFill>
                            <a:schemeClr val="tx1"/>
                          </a:solidFill>
                          <a:latin typeface="Arial Nova" panose="020B0504020202020204" pitchFamily="34" charset="0"/>
                          <a:cs typeface="Montserrat"/>
                        </a:rPr>
                        <a:t> </a:t>
                      </a:r>
                      <a:r>
                        <a:rPr sz="1400" b="1" spc="-50" dirty="0">
                          <a:solidFill>
                            <a:schemeClr val="tx1"/>
                          </a:solidFill>
                          <a:latin typeface="Arial Nova" panose="020B0504020202020204" pitchFamily="34" charset="0"/>
                          <a:cs typeface="Montserrat"/>
                        </a:rPr>
                        <a:t>5</a:t>
                      </a:r>
                      <a:endParaRPr sz="140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R="52705" algn="ctr">
                        <a:lnSpc>
                          <a:spcPct val="100000"/>
                        </a:lnSpc>
                        <a:spcBef>
                          <a:spcPts val="605"/>
                        </a:spcBef>
                      </a:pPr>
                      <a:r>
                        <a:rPr sz="1400" b="1" spc="10" dirty="0">
                          <a:solidFill>
                            <a:schemeClr val="tx1"/>
                          </a:solidFill>
                          <a:latin typeface="Arial Nova" panose="020B0504020202020204" pitchFamily="34" charset="0"/>
                          <a:cs typeface="Montserrat"/>
                        </a:rPr>
                        <a:t>H</a:t>
                      </a:r>
                      <a:endParaRPr sz="1400" dirty="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002"/>
                  </a:ext>
                </a:extLst>
              </a:tr>
              <a:tr h="384810">
                <a:tc>
                  <a:txBody>
                    <a:bodyPr/>
                    <a:lstStyle/>
                    <a:p>
                      <a:pPr marR="165735" algn="ctr">
                        <a:lnSpc>
                          <a:spcPct val="100000"/>
                        </a:lnSpc>
                        <a:spcBef>
                          <a:spcPts val="605"/>
                        </a:spcBef>
                      </a:pPr>
                      <a:r>
                        <a:rPr sz="1400" b="1" spc="-10" dirty="0">
                          <a:solidFill>
                            <a:schemeClr val="tx1"/>
                          </a:solidFill>
                          <a:latin typeface="Arial Nova" panose="020B0504020202020204" pitchFamily="34" charset="0"/>
                          <a:cs typeface="Montserrat"/>
                        </a:rPr>
                        <a:t>Mucus</a:t>
                      </a:r>
                      <a:endParaRPr sz="1400">
                        <a:solidFill>
                          <a:schemeClr val="tx1"/>
                        </a:solidFill>
                        <a:latin typeface="Arial Nova" panose="020B0504020202020204" pitchFamily="34" charset="0"/>
                        <a:cs typeface="Montserrat"/>
                      </a:endParaRPr>
                    </a:p>
                  </a:txBody>
                  <a:tcPr marL="0" marR="0" marT="76835" marB="0">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23495" algn="ctr">
                        <a:lnSpc>
                          <a:spcPct val="100000"/>
                        </a:lnSpc>
                        <a:spcBef>
                          <a:spcPts val="605"/>
                        </a:spcBef>
                      </a:pPr>
                      <a:r>
                        <a:rPr sz="1400" spc="-20" dirty="0">
                          <a:solidFill>
                            <a:schemeClr val="tx1"/>
                          </a:solidFill>
                          <a:latin typeface="Arial Nova" panose="020B0504020202020204" pitchFamily="34" charset="0"/>
                          <a:cs typeface="Montserrat"/>
                        </a:rPr>
                        <a:t>Rare</a:t>
                      </a:r>
                      <a:endParaRPr sz="140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137795" algn="ctr">
                        <a:lnSpc>
                          <a:spcPct val="100000"/>
                        </a:lnSpc>
                        <a:spcBef>
                          <a:spcPts val="605"/>
                        </a:spcBef>
                      </a:pPr>
                      <a:r>
                        <a:rPr sz="1400" b="1" spc="-20" dirty="0">
                          <a:solidFill>
                            <a:schemeClr val="tx1"/>
                          </a:solidFill>
                          <a:latin typeface="Arial Nova" panose="020B0504020202020204" pitchFamily="34" charset="0"/>
                          <a:cs typeface="Montserrat"/>
                        </a:rPr>
                        <a:t>None</a:t>
                      </a:r>
                      <a:endParaRPr sz="140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R="52705" algn="ctr">
                        <a:lnSpc>
                          <a:spcPct val="100000"/>
                        </a:lnSpc>
                        <a:spcBef>
                          <a:spcPts val="605"/>
                        </a:spcBef>
                      </a:pPr>
                      <a:r>
                        <a:rPr sz="1400" b="1" spc="10" dirty="0">
                          <a:solidFill>
                            <a:schemeClr val="tx1"/>
                          </a:solidFill>
                          <a:latin typeface="Arial Nova" panose="020B0504020202020204" pitchFamily="34" charset="0"/>
                          <a:cs typeface="Montserrat"/>
                        </a:rPr>
                        <a:t>H</a:t>
                      </a:r>
                      <a:endParaRPr sz="1400" dirty="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solidFill>
                      <a:srgbClr val="A4A4A4">
                        <a:alpha val="19999"/>
                      </a:srgbClr>
                    </a:solidFill>
                  </a:tcPr>
                </a:tc>
                <a:extLst>
                  <a:ext uri="{0D108BD9-81ED-4DB2-BD59-A6C34878D82A}">
                    <a16:rowId xmlns:a16="http://schemas.microsoft.com/office/drawing/2014/main" val="10003"/>
                  </a:ext>
                </a:extLst>
              </a:tr>
              <a:tr h="384810">
                <a:tc>
                  <a:txBody>
                    <a:bodyPr/>
                    <a:lstStyle/>
                    <a:p>
                      <a:pPr marR="167640" algn="ctr">
                        <a:lnSpc>
                          <a:spcPct val="100000"/>
                        </a:lnSpc>
                        <a:spcBef>
                          <a:spcPts val="605"/>
                        </a:spcBef>
                      </a:pPr>
                      <a:r>
                        <a:rPr sz="1400" b="1" dirty="0">
                          <a:solidFill>
                            <a:schemeClr val="tx1"/>
                          </a:solidFill>
                          <a:latin typeface="Arial Nova" panose="020B0504020202020204" pitchFamily="34" charset="0"/>
                          <a:cs typeface="Montserrat"/>
                        </a:rPr>
                        <a:t>Squamous</a:t>
                      </a:r>
                      <a:r>
                        <a:rPr sz="1400" b="1" spc="180" dirty="0">
                          <a:solidFill>
                            <a:schemeClr val="tx1"/>
                          </a:solidFill>
                          <a:latin typeface="Arial Nova" panose="020B0504020202020204" pitchFamily="34" charset="0"/>
                          <a:cs typeface="Montserrat"/>
                        </a:rPr>
                        <a:t> </a:t>
                      </a:r>
                      <a:r>
                        <a:rPr sz="1400" b="1" dirty="0">
                          <a:solidFill>
                            <a:schemeClr val="tx1"/>
                          </a:solidFill>
                          <a:latin typeface="Arial Nova" panose="020B0504020202020204" pitchFamily="34" charset="0"/>
                          <a:cs typeface="Montserrat"/>
                        </a:rPr>
                        <a:t>Epithelial</a:t>
                      </a:r>
                      <a:r>
                        <a:rPr sz="1400" b="1" spc="240" dirty="0">
                          <a:solidFill>
                            <a:schemeClr val="tx1"/>
                          </a:solidFill>
                          <a:latin typeface="Arial Nova" panose="020B0504020202020204" pitchFamily="34" charset="0"/>
                          <a:cs typeface="Montserrat"/>
                        </a:rPr>
                        <a:t> </a:t>
                      </a:r>
                      <a:r>
                        <a:rPr sz="1400" b="1" spc="-10" dirty="0">
                          <a:solidFill>
                            <a:schemeClr val="tx1"/>
                          </a:solidFill>
                          <a:latin typeface="Arial Nova" panose="020B0504020202020204" pitchFamily="34" charset="0"/>
                          <a:cs typeface="Montserrat"/>
                        </a:rPr>
                        <a:t>Cells</a:t>
                      </a:r>
                      <a:endParaRPr sz="1400">
                        <a:solidFill>
                          <a:schemeClr val="tx1"/>
                        </a:solidFill>
                        <a:latin typeface="Arial Nova" panose="020B0504020202020204" pitchFamily="34" charset="0"/>
                        <a:cs typeface="Montserrat"/>
                      </a:endParaRPr>
                    </a:p>
                  </a:txBody>
                  <a:tcPr marL="0" marR="0" marT="76835" marB="0">
                    <a:lnR w="6350" cap="flat" cmpd="sng" algn="ctr">
                      <a:solidFill>
                        <a:schemeClr val="bg1">
                          <a:lumMod val="65000"/>
                        </a:schemeClr>
                      </a:solidFill>
                      <a:prstDash val="solid"/>
                      <a:round/>
                      <a:headEnd type="none" w="med" len="med"/>
                      <a:tailEnd type="none" w="med" len="med"/>
                    </a:lnR>
                  </a:tcPr>
                </a:tc>
                <a:tc>
                  <a:txBody>
                    <a:bodyPr/>
                    <a:lstStyle/>
                    <a:p>
                      <a:pPr marL="24130" algn="ctr">
                        <a:lnSpc>
                          <a:spcPct val="100000"/>
                        </a:lnSpc>
                        <a:spcBef>
                          <a:spcPts val="605"/>
                        </a:spcBef>
                      </a:pPr>
                      <a:r>
                        <a:rPr sz="1400" dirty="0">
                          <a:solidFill>
                            <a:schemeClr val="tx1"/>
                          </a:solidFill>
                          <a:latin typeface="Arial Nova" panose="020B0504020202020204" pitchFamily="34" charset="0"/>
                          <a:cs typeface="Montserrat"/>
                        </a:rPr>
                        <a:t>2</a:t>
                      </a:r>
                      <a:r>
                        <a:rPr sz="1400" spc="-55" dirty="0">
                          <a:solidFill>
                            <a:schemeClr val="tx1"/>
                          </a:solidFill>
                          <a:latin typeface="Arial Nova" panose="020B0504020202020204" pitchFamily="34" charset="0"/>
                          <a:cs typeface="Montserrat"/>
                        </a:rPr>
                        <a:t> </a:t>
                      </a:r>
                      <a:r>
                        <a:rPr sz="1400" spc="-25" dirty="0">
                          <a:solidFill>
                            <a:schemeClr val="tx1"/>
                          </a:solidFill>
                          <a:latin typeface="Arial Nova" panose="020B0504020202020204" pitchFamily="34" charset="0"/>
                          <a:cs typeface="Montserrat"/>
                        </a:rPr>
                        <a:t>HPF</a:t>
                      </a:r>
                      <a:endParaRPr sz="140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135890" algn="ctr">
                        <a:lnSpc>
                          <a:spcPct val="100000"/>
                        </a:lnSpc>
                        <a:spcBef>
                          <a:spcPts val="605"/>
                        </a:spcBef>
                      </a:pPr>
                      <a:r>
                        <a:rPr sz="1400" b="1" dirty="0">
                          <a:solidFill>
                            <a:schemeClr val="tx1"/>
                          </a:solidFill>
                          <a:latin typeface="Arial Nova" panose="020B0504020202020204" pitchFamily="34" charset="0"/>
                          <a:cs typeface="Montserrat"/>
                        </a:rPr>
                        <a:t>Up</a:t>
                      </a:r>
                      <a:r>
                        <a:rPr sz="1400" b="1" spc="45" dirty="0">
                          <a:solidFill>
                            <a:schemeClr val="tx1"/>
                          </a:solidFill>
                          <a:latin typeface="Arial Nova" panose="020B0504020202020204" pitchFamily="34" charset="0"/>
                          <a:cs typeface="Montserrat"/>
                        </a:rPr>
                        <a:t> </a:t>
                      </a:r>
                      <a:r>
                        <a:rPr sz="1400" b="1" dirty="0">
                          <a:solidFill>
                            <a:schemeClr val="tx1"/>
                          </a:solidFill>
                          <a:latin typeface="Arial Nova" panose="020B0504020202020204" pitchFamily="34" charset="0"/>
                          <a:cs typeface="Montserrat"/>
                        </a:rPr>
                        <a:t>to</a:t>
                      </a:r>
                      <a:r>
                        <a:rPr sz="1400" b="1" spc="65" dirty="0">
                          <a:solidFill>
                            <a:schemeClr val="tx1"/>
                          </a:solidFill>
                          <a:latin typeface="Arial Nova" panose="020B0504020202020204" pitchFamily="34" charset="0"/>
                          <a:cs typeface="Montserrat"/>
                        </a:rPr>
                        <a:t> </a:t>
                      </a:r>
                      <a:r>
                        <a:rPr sz="1400" b="1" spc="-50" dirty="0">
                          <a:solidFill>
                            <a:schemeClr val="tx1"/>
                          </a:solidFill>
                          <a:latin typeface="Arial Nova" panose="020B0504020202020204" pitchFamily="34" charset="0"/>
                          <a:cs typeface="Montserrat"/>
                        </a:rPr>
                        <a:t>5</a:t>
                      </a:r>
                      <a:endParaRPr sz="140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nSpc>
                          <a:spcPct val="100000"/>
                        </a:lnSpc>
                      </a:pPr>
                      <a:endParaRPr sz="12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004"/>
                  </a:ext>
                </a:extLst>
              </a:tr>
              <a:tr h="384810">
                <a:tc>
                  <a:txBody>
                    <a:bodyPr/>
                    <a:lstStyle/>
                    <a:p>
                      <a:pPr marR="165735" algn="ctr">
                        <a:lnSpc>
                          <a:spcPct val="100000"/>
                        </a:lnSpc>
                        <a:spcBef>
                          <a:spcPts val="605"/>
                        </a:spcBef>
                      </a:pPr>
                      <a:r>
                        <a:rPr sz="1400" b="1" dirty="0">
                          <a:solidFill>
                            <a:schemeClr val="tx1"/>
                          </a:solidFill>
                          <a:latin typeface="Arial Nova" panose="020B0504020202020204" pitchFamily="34" charset="0"/>
                          <a:cs typeface="Montserrat"/>
                        </a:rPr>
                        <a:t>Hyaline</a:t>
                      </a:r>
                      <a:r>
                        <a:rPr sz="1400" b="1" spc="195" dirty="0">
                          <a:solidFill>
                            <a:schemeClr val="tx1"/>
                          </a:solidFill>
                          <a:latin typeface="Arial Nova" panose="020B0504020202020204" pitchFamily="34" charset="0"/>
                          <a:cs typeface="Montserrat"/>
                        </a:rPr>
                        <a:t> </a:t>
                      </a:r>
                      <a:r>
                        <a:rPr sz="1400" b="1" spc="-20" dirty="0">
                          <a:solidFill>
                            <a:schemeClr val="tx1"/>
                          </a:solidFill>
                          <a:latin typeface="Arial Nova" panose="020B0504020202020204" pitchFamily="34" charset="0"/>
                          <a:cs typeface="Montserrat"/>
                        </a:rPr>
                        <a:t>Cast</a:t>
                      </a:r>
                      <a:endParaRPr sz="1400" dirty="0">
                        <a:solidFill>
                          <a:schemeClr val="tx1"/>
                        </a:solidFill>
                        <a:latin typeface="Arial Nova" panose="020B0504020202020204" pitchFamily="34" charset="0"/>
                        <a:cs typeface="Montserrat"/>
                      </a:endParaRPr>
                    </a:p>
                  </a:txBody>
                  <a:tcPr marL="0" marR="0" marT="76835" marB="0">
                    <a:lnR w="6350" cap="flat" cmpd="sng" algn="ctr">
                      <a:solidFill>
                        <a:schemeClr val="bg1">
                          <a:lumMod val="65000"/>
                        </a:schemeClr>
                      </a:solidFill>
                      <a:prstDash val="solid"/>
                      <a:round/>
                      <a:headEnd type="none" w="med" len="med"/>
                      <a:tailEnd type="none" w="med" len="med"/>
                    </a:lnR>
                    <a:lnB w="12700">
                      <a:solidFill>
                        <a:srgbClr val="A4A4A4"/>
                      </a:solidFill>
                      <a:prstDash val="solid"/>
                    </a:lnB>
                    <a:solidFill>
                      <a:srgbClr val="A4A4A4">
                        <a:alpha val="20000"/>
                      </a:srgbClr>
                    </a:solidFill>
                  </a:tcPr>
                </a:tc>
                <a:tc>
                  <a:txBody>
                    <a:bodyPr/>
                    <a:lstStyle/>
                    <a:p>
                      <a:pPr marL="22225" algn="ctr">
                        <a:lnSpc>
                          <a:spcPct val="100000"/>
                        </a:lnSpc>
                        <a:spcBef>
                          <a:spcPts val="605"/>
                        </a:spcBef>
                      </a:pPr>
                      <a:r>
                        <a:rPr sz="1400" dirty="0">
                          <a:solidFill>
                            <a:schemeClr val="tx1"/>
                          </a:solidFill>
                          <a:latin typeface="Arial Nova" panose="020B0504020202020204" pitchFamily="34" charset="0"/>
                          <a:cs typeface="Montserrat"/>
                        </a:rPr>
                        <a:t>5</a:t>
                      </a:r>
                      <a:r>
                        <a:rPr sz="1400" spc="-55" dirty="0">
                          <a:solidFill>
                            <a:schemeClr val="tx1"/>
                          </a:solidFill>
                          <a:latin typeface="Arial Nova" panose="020B0504020202020204" pitchFamily="34" charset="0"/>
                          <a:cs typeface="Montserrat"/>
                        </a:rPr>
                        <a:t> </a:t>
                      </a:r>
                      <a:r>
                        <a:rPr sz="1400" spc="-25" dirty="0">
                          <a:solidFill>
                            <a:schemeClr val="tx1"/>
                          </a:solidFill>
                          <a:latin typeface="Arial Nova" panose="020B0504020202020204" pitchFamily="34" charset="0"/>
                          <a:cs typeface="Montserrat"/>
                        </a:rPr>
                        <a:t>HPF</a:t>
                      </a:r>
                      <a:endParaRPr sz="1400" dirty="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a:solidFill>
                        <a:srgbClr val="A4A4A4"/>
                      </a:solidFill>
                      <a:prstDash val="solid"/>
                    </a:lnB>
                    <a:solidFill>
                      <a:srgbClr val="A4A4A4">
                        <a:alpha val="20000"/>
                      </a:srgbClr>
                    </a:solidFill>
                  </a:tcPr>
                </a:tc>
                <a:tc>
                  <a:txBody>
                    <a:bodyPr/>
                    <a:lstStyle/>
                    <a:p>
                      <a:pPr marL="137795" algn="ctr">
                        <a:lnSpc>
                          <a:spcPct val="100000"/>
                        </a:lnSpc>
                        <a:spcBef>
                          <a:spcPts val="605"/>
                        </a:spcBef>
                      </a:pPr>
                      <a:r>
                        <a:rPr sz="1400" b="1" spc="-20" dirty="0">
                          <a:solidFill>
                            <a:schemeClr val="tx1"/>
                          </a:solidFill>
                          <a:latin typeface="Arial Nova" panose="020B0504020202020204" pitchFamily="34" charset="0"/>
                          <a:cs typeface="Montserrat"/>
                        </a:rPr>
                        <a:t>None</a:t>
                      </a:r>
                      <a:endParaRPr sz="1400" dirty="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a:solidFill>
                        <a:srgbClr val="A4A4A4"/>
                      </a:solidFill>
                      <a:prstDash val="solid"/>
                    </a:lnB>
                    <a:solidFill>
                      <a:srgbClr val="A4A4A4">
                        <a:alpha val="20000"/>
                      </a:srgbClr>
                    </a:solidFill>
                  </a:tcPr>
                </a:tc>
                <a:tc>
                  <a:txBody>
                    <a:bodyPr/>
                    <a:lstStyle/>
                    <a:p>
                      <a:pPr marR="52705" algn="ctr">
                        <a:lnSpc>
                          <a:spcPct val="100000"/>
                        </a:lnSpc>
                        <a:spcBef>
                          <a:spcPts val="605"/>
                        </a:spcBef>
                      </a:pPr>
                      <a:r>
                        <a:rPr sz="1400" b="1" spc="10" dirty="0">
                          <a:solidFill>
                            <a:schemeClr val="tx1"/>
                          </a:solidFill>
                          <a:latin typeface="Arial Nova" panose="020B0504020202020204" pitchFamily="34" charset="0"/>
                          <a:cs typeface="Montserrat"/>
                        </a:rPr>
                        <a:t>H</a:t>
                      </a:r>
                      <a:endParaRPr sz="1400" dirty="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B w="12700">
                      <a:solidFill>
                        <a:srgbClr val="A4A4A4"/>
                      </a:solidFill>
                      <a:prstDash val="solid"/>
                    </a:lnB>
                    <a:solidFill>
                      <a:srgbClr val="A4A4A4">
                        <a:alpha val="20000"/>
                      </a:srgbClr>
                    </a:solidFill>
                  </a:tcPr>
                </a:tc>
                <a:extLst>
                  <a:ext uri="{0D108BD9-81ED-4DB2-BD59-A6C34878D82A}">
                    <a16:rowId xmlns:a16="http://schemas.microsoft.com/office/drawing/2014/main" val="10006"/>
                  </a:ext>
                </a:extLst>
              </a:tr>
            </a:tbl>
          </a:graphicData>
        </a:graphic>
      </p:graphicFrame>
      <p:graphicFrame>
        <p:nvGraphicFramePr>
          <p:cNvPr id="10" name="object 12">
            <a:extLst>
              <a:ext uri="{FF2B5EF4-FFF2-40B4-BE49-F238E27FC236}">
                <a16:creationId xmlns:a16="http://schemas.microsoft.com/office/drawing/2014/main" id="{64CAC2BA-95E3-7246-B999-C1924C27E594}"/>
              </a:ext>
            </a:extLst>
          </p:cNvPr>
          <p:cNvGraphicFramePr>
            <a:graphicFrameLocks noGrp="1"/>
          </p:cNvGraphicFramePr>
          <p:nvPr>
            <p:extLst>
              <p:ext uri="{D42A27DB-BD31-4B8C-83A1-F6EECF244321}">
                <p14:modId xmlns:p14="http://schemas.microsoft.com/office/powerpoint/2010/main" val="3771523762"/>
              </p:ext>
            </p:extLst>
          </p:nvPr>
        </p:nvGraphicFramePr>
        <p:xfrm>
          <a:off x="491106" y="5921146"/>
          <a:ext cx="7954831" cy="1370559"/>
        </p:xfrm>
        <a:graphic>
          <a:graphicData uri="http://schemas.openxmlformats.org/drawingml/2006/table">
            <a:tbl>
              <a:tblPr firstRow="1" bandRow="1">
                <a:tableStyleId>{2D5ABB26-0587-4C30-8999-92F81FD0307C}</a:tableStyleId>
              </a:tblPr>
              <a:tblGrid>
                <a:gridCol w="3891786">
                  <a:extLst>
                    <a:ext uri="{9D8B030D-6E8A-4147-A177-3AD203B41FA5}">
                      <a16:colId xmlns:a16="http://schemas.microsoft.com/office/drawing/2014/main" val="20000"/>
                    </a:ext>
                  </a:extLst>
                </a:gridCol>
                <a:gridCol w="4063045">
                  <a:extLst>
                    <a:ext uri="{9D8B030D-6E8A-4147-A177-3AD203B41FA5}">
                      <a16:colId xmlns:a16="http://schemas.microsoft.com/office/drawing/2014/main" val="20001"/>
                    </a:ext>
                  </a:extLst>
                </a:gridCol>
              </a:tblGrid>
              <a:tr h="338455">
                <a:tc>
                  <a:txBody>
                    <a:bodyPr/>
                    <a:lstStyle/>
                    <a:p>
                      <a:pPr marR="210185" algn="ctr">
                        <a:lnSpc>
                          <a:spcPct val="100000"/>
                        </a:lnSpc>
                        <a:spcBef>
                          <a:spcPts val="425"/>
                        </a:spcBef>
                      </a:pPr>
                      <a:r>
                        <a:rPr sz="1400" b="1" spc="-10" dirty="0">
                          <a:solidFill>
                            <a:schemeClr val="bg1"/>
                          </a:solidFill>
                          <a:latin typeface="Arial Nova" panose="020B0504020202020204" pitchFamily="34" charset="0"/>
                          <a:cs typeface="Montserrat"/>
                        </a:rPr>
                        <a:t>SAMPLE</a:t>
                      </a:r>
                      <a:endParaRPr sz="1400" dirty="0">
                        <a:solidFill>
                          <a:schemeClr val="bg1"/>
                        </a:solidFill>
                        <a:latin typeface="Arial Nova" panose="020B0504020202020204" pitchFamily="34" charset="0"/>
                        <a:cs typeface="Montserrat"/>
                      </a:endParaRPr>
                    </a:p>
                  </a:txBody>
                  <a:tcPr marL="0" marR="0" marT="53975" marB="0">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a:solidFill>
                        <a:srgbClr val="A4A4A4"/>
                      </a:solidFill>
                      <a:prstDash val="solid"/>
                    </a:lnB>
                    <a:solidFill>
                      <a:schemeClr val="tx2"/>
                    </a:solidFill>
                  </a:tcPr>
                </a:tc>
                <a:tc>
                  <a:txBody>
                    <a:bodyPr/>
                    <a:lstStyle/>
                    <a:p>
                      <a:pPr marR="211454" algn="ctr">
                        <a:lnSpc>
                          <a:spcPct val="100000"/>
                        </a:lnSpc>
                        <a:spcBef>
                          <a:spcPts val="425"/>
                        </a:spcBef>
                      </a:pPr>
                      <a:r>
                        <a:rPr sz="1400" b="1" spc="-10" dirty="0">
                          <a:solidFill>
                            <a:schemeClr val="bg1"/>
                          </a:solidFill>
                          <a:latin typeface="Arial Nova" panose="020B0504020202020204" pitchFamily="34" charset="0"/>
                          <a:cs typeface="Montserrat"/>
                        </a:rPr>
                        <a:t>RESULT</a:t>
                      </a:r>
                      <a:endParaRPr sz="1400" dirty="0">
                        <a:solidFill>
                          <a:schemeClr val="bg1"/>
                        </a:solidFill>
                        <a:latin typeface="Arial Nova" panose="020B0504020202020204" pitchFamily="34" charset="0"/>
                        <a:cs typeface="Montserrat"/>
                      </a:endParaRPr>
                    </a:p>
                  </a:txBody>
                  <a:tcPr marL="0" marR="0" marT="53975" marB="0">
                    <a:lnL w="6350" cap="flat" cmpd="sng" algn="ctr">
                      <a:solidFill>
                        <a:schemeClr val="bg1">
                          <a:lumMod val="65000"/>
                        </a:schemeClr>
                      </a:solidFill>
                      <a:prstDash val="solid"/>
                      <a:round/>
                      <a:headEnd type="none" w="med" len="med"/>
                      <a:tailEnd type="none" w="med" len="med"/>
                    </a:lnL>
                    <a:lnT w="12700">
                      <a:solidFill>
                        <a:srgbClr val="A4A4A4"/>
                      </a:solidFill>
                      <a:prstDash val="solid"/>
                    </a:lnT>
                    <a:lnB w="12700" cap="flat" cmpd="sng" algn="ctr">
                      <a:solidFill>
                        <a:srgbClr val="A4A4A4"/>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680949">
                <a:tc>
                  <a:txBody>
                    <a:bodyPr/>
                    <a:lstStyle/>
                    <a:p>
                      <a:pPr marR="212725" algn="ctr">
                        <a:lnSpc>
                          <a:spcPct val="100000"/>
                        </a:lnSpc>
                        <a:spcBef>
                          <a:spcPts val="475"/>
                        </a:spcBef>
                      </a:pPr>
                      <a:r>
                        <a:rPr sz="1400" b="1" dirty="0">
                          <a:solidFill>
                            <a:schemeClr val="tx1"/>
                          </a:solidFill>
                          <a:latin typeface="Arial Nova" panose="020B0504020202020204" pitchFamily="34" charset="0"/>
                          <a:cs typeface="Montserrat"/>
                        </a:rPr>
                        <a:t>Organism</a:t>
                      </a:r>
                      <a:r>
                        <a:rPr sz="1400" b="1" spc="245" dirty="0">
                          <a:solidFill>
                            <a:schemeClr val="tx1"/>
                          </a:solidFill>
                          <a:latin typeface="Arial Nova" panose="020B0504020202020204" pitchFamily="34" charset="0"/>
                          <a:cs typeface="Montserrat"/>
                        </a:rPr>
                        <a:t> </a:t>
                      </a:r>
                      <a:r>
                        <a:rPr sz="1400" b="1" spc="-20" dirty="0">
                          <a:solidFill>
                            <a:schemeClr val="tx1"/>
                          </a:solidFill>
                          <a:latin typeface="Arial Nova" panose="020B0504020202020204" pitchFamily="34" charset="0"/>
                          <a:cs typeface="Montserrat"/>
                        </a:rPr>
                        <a:t>Group</a:t>
                      </a:r>
                      <a:endParaRPr sz="1400" dirty="0">
                        <a:solidFill>
                          <a:schemeClr val="tx1"/>
                        </a:solidFill>
                        <a:latin typeface="Arial Nova" panose="020B0504020202020204" pitchFamily="34" charset="0"/>
                        <a:cs typeface="Montserrat"/>
                      </a:endParaRPr>
                    </a:p>
                  </a:txBody>
                  <a:tcPr marL="0" marR="0" marT="0" marB="0" anchor="ctr">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marL="873125" marR="836930" indent="266700">
                        <a:lnSpc>
                          <a:spcPct val="100000"/>
                        </a:lnSpc>
                        <a:spcBef>
                          <a:spcPts val="195"/>
                        </a:spcBef>
                      </a:pPr>
                      <a:r>
                        <a:rPr sz="1400" spc="-10" dirty="0">
                          <a:solidFill>
                            <a:schemeClr val="tx1"/>
                          </a:solidFill>
                          <a:latin typeface="Arial Nova" panose="020B0504020202020204" pitchFamily="34" charset="0"/>
                          <a:cs typeface="Montserrat"/>
                        </a:rPr>
                        <a:t>Multiple</a:t>
                      </a:r>
                      <a:r>
                        <a:rPr sz="1400" spc="-55" dirty="0">
                          <a:solidFill>
                            <a:schemeClr val="tx1"/>
                          </a:solidFill>
                          <a:latin typeface="Arial Nova" panose="020B0504020202020204" pitchFamily="34" charset="0"/>
                          <a:cs typeface="Montserrat"/>
                        </a:rPr>
                        <a:t> </a:t>
                      </a:r>
                      <a:r>
                        <a:rPr lang="en-US" sz="1400" spc="-10" dirty="0">
                          <a:solidFill>
                            <a:schemeClr val="tx1"/>
                          </a:solidFill>
                          <a:latin typeface="Arial Nova" panose="020B0504020202020204" pitchFamily="34" charset="0"/>
                          <a:cs typeface="Montserrat"/>
                        </a:rPr>
                        <a:t>O</a:t>
                      </a:r>
                      <a:r>
                        <a:rPr sz="1400" spc="-10" dirty="0">
                          <a:solidFill>
                            <a:schemeClr val="tx1"/>
                          </a:solidFill>
                          <a:latin typeface="Arial Nova" panose="020B0504020202020204" pitchFamily="34" charset="0"/>
                          <a:cs typeface="Montserrat"/>
                        </a:rPr>
                        <a:t>rganisms (Possible</a:t>
                      </a:r>
                      <a:r>
                        <a:rPr sz="1400" spc="-65" dirty="0">
                          <a:solidFill>
                            <a:schemeClr val="tx1"/>
                          </a:solidFill>
                          <a:latin typeface="Arial Nova" panose="020B0504020202020204" pitchFamily="34" charset="0"/>
                          <a:cs typeface="Montserrat"/>
                        </a:rPr>
                        <a:t> </a:t>
                      </a:r>
                      <a:r>
                        <a:rPr sz="1400" spc="-10" dirty="0">
                          <a:solidFill>
                            <a:schemeClr val="tx1"/>
                          </a:solidFill>
                          <a:latin typeface="Arial Nova" panose="020B0504020202020204" pitchFamily="34" charset="0"/>
                          <a:cs typeface="Montserrat"/>
                        </a:rPr>
                        <a:t>Contamination)</a:t>
                      </a:r>
                      <a:endParaRPr sz="1400" dirty="0">
                        <a:solidFill>
                          <a:schemeClr val="tx1"/>
                        </a:solidFill>
                        <a:latin typeface="Arial Nova" panose="020B0504020202020204" pitchFamily="34" charset="0"/>
                        <a:cs typeface="Montserrat"/>
                      </a:endParaRPr>
                    </a:p>
                  </a:txBody>
                  <a:tcPr marL="0" marR="0" marT="0" marB="0" anchor="ctr">
                    <a:lnL w="6350" cap="flat" cmpd="sng" algn="ctr">
                      <a:solidFill>
                        <a:schemeClr val="bg1">
                          <a:lumMod val="65000"/>
                        </a:schemeClr>
                      </a:solidFill>
                      <a:prstDash val="solid"/>
                      <a:round/>
                      <a:headEnd type="none" w="med" len="med"/>
                      <a:tailEnd type="none" w="med" len="med"/>
                    </a:lnL>
                    <a:lnT w="12700">
                      <a:solidFill>
                        <a:srgbClr val="A4A4A4"/>
                      </a:solidFill>
                      <a:prstDash val="solid"/>
                    </a:lnT>
                    <a:solidFill>
                      <a:srgbClr val="A4A4A4">
                        <a:alpha val="19999"/>
                      </a:srgbClr>
                    </a:solidFill>
                  </a:tcPr>
                </a:tc>
                <a:extLst>
                  <a:ext uri="{0D108BD9-81ED-4DB2-BD59-A6C34878D82A}">
                    <a16:rowId xmlns:a16="http://schemas.microsoft.com/office/drawing/2014/main" val="10001"/>
                  </a:ext>
                </a:extLst>
              </a:tr>
              <a:tr h="351155">
                <a:tc>
                  <a:txBody>
                    <a:bodyPr/>
                    <a:lstStyle/>
                    <a:p>
                      <a:pPr marR="212090" algn="ctr">
                        <a:lnSpc>
                          <a:spcPct val="100000"/>
                        </a:lnSpc>
                        <a:spcBef>
                          <a:spcPts val="475"/>
                        </a:spcBef>
                      </a:pPr>
                      <a:r>
                        <a:rPr sz="1400" b="1" dirty="0">
                          <a:solidFill>
                            <a:schemeClr val="tx1"/>
                          </a:solidFill>
                          <a:latin typeface="Arial Nova" panose="020B0504020202020204" pitchFamily="34" charset="0"/>
                          <a:cs typeface="Montserrat"/>
                        </a:rPr>
                        <a:t>Sample</a:t>
                      </a:r>
                      <a:r>
                        <a:rPr sz="1400" b="1" spc="165" dirty="0">
                          <a:solidFill>
                            <a:schemeClr val="tx1"/>
                          </a:solidFill>
                          <a:latin typeface="Arial Nova" panose="020B0504020202020204" pitchFamily="34" charset="0"/>
                          <a:cs typeface="Montserrat"/>
                        </a:rPr>
                        <a:t> </a:t>
                      </a:r>
                      <a:r>
                        <a:rPr sz="1400" b="1" spc="-20" dirty="0">
                          <a:solidFill>
                            <a:schemeClr val="tx1"/>
                          </a:solidFill>
                          <a:latin typeface="Arial Nova" panose="020B0504020202020204" pitchFamily="34" charset="0"/>
                          <a:cs typeface="Montserrat"/>
                        </a:rPr>
                        <a:t>Type</a:t>
                      </a:r>
                      <a:endParaRPr sz="1400">
                        <a:solidFill>
                          <a:schemeClr val="tx1"/>
                        </a:solidFill>
                        <a:latin typeface="Arial Nova" panose="020B0504020202020204" pitchFamily="34" charset="0"/>
                        <a:cs typeface="Montserrat"/>
                      </a:endParaRPr>
                    </a:p>
                  </a:txBody>
                  <a:tcPr marL="0" marR="0" marT="60325" marB="0">
                    <a:lnR w="6350" cap="flat" cmpd="sng" algn="ctr">
                      <a:solidFill>
                        <a:schemeClr val="bg1">
                          <a:lumMod val="65000"/>
                        </a:schemeClr>
                      </a:solidFill>
                      <a:prstDash val="solid"/>
                      <a:round/>
                      <a:headEnd type="none" w="med" len="med"/>
                      <a:tailEnd type="none" w="med" len="med"/>
                    </a:lnR>
                    <a:lnB w="12700">
                      <a:solidFill>
                        <a:srgbClr val="A4A4A4"/>
                      </a:solidFill>
                      <a:prstDash val="solid"/>
                    </a:lnB>
                  </a:tcPr>
                </a:tc>
                <a:tc>
                  <a:txBody>
                    <a:bodyPr/>
                    <a:lstStyle/>
                    <a:p>
                      <a:pPr marL="28575" algn="ctr">
                        <a:lnSpc>
                          <a:spcPct val="100000"/>
                        </a:lnSpc>
                        <a:spcBef>
                          <a:spcPts val="475"/>
                        </a:spcBef>
                      </a:pPr>
                      <a:r>
                        <a:rPr sz="1400" dirty="0">
                          <a:solidFill>
                            <a:schemeClr val="tx1"/>
                          </a:solidFill>
                          <a:latin typeface="Arial Nova" panose="020B0504020202020204" pitchFamily="34" charset="0"/>
                          <a:cs typeface="Montserrat"/>
                        </a:rPr>
                        <a:t>Urine</a:t>
                      </a:r>
                      <a:r>
                        <a:rPr sz="1400" spc="20" dirty="0">
                          <a:solidFill>
                            <a:schemeClr val="tx1"/>
                          </a:solidFill>
                          <a:latin typeface="Arial Nova" panose="020B0504020202020204" pitchFamily="34" charset="0"/>
                          <a:cs typeface="Montserrat"/>
                        </a:rPr>
                        <a:t> </a:t>
                      </a:r>
                      <a:r>
                        <a:rPr sz="1400" spc="-10" dirty="0">
                          <a:solidFill>
                            <a:schemeClr val="tx1"/>
                          </a:solidFill>
                          <a:latin typeface="Arial Nova" panose="020B0504020202020204" pitchFamily="34" charset="0"/>
                          <a:cs typeface="Montserrat"/>
                        </a:rPr>
                        <a:t>Culture</a:t>
                      </a:r>
                      <a:endParaRPr sz="1400" dirty="0">
                        <a:solidFill>
                          <a:schemeClr val="tx1"/>
                        </a:solidFill>
                        <a:latin typeface="Arial Nova" panose="020B0504020202020204" pitchFamily="34" charset="0"/>
                        <a:cs typeface="Montserrat"/>
                      </a:endParaRPr>
                    </a:p>
                  </a:txBody>
                  <a:tcPr marL="0" marR="0" marT="60325" marB="0">
                    <a:lnL w="6350" cap="flat" cmpd="sng" algn="ctr">
                      <a:solidFill>
                        <a:schemeClr val="bg1">
                          <a:lumMod val="65000"/>
                        </a:schemeClr>
                      </a:solidFill>
                      <a:prstDash val="solid"/>
                      <a:round/>
                      <a:headEnd type="none" w="med" len="med"/>
                      <a:tailEnd type="none" w="med" len="med"/>
                    </a:lnL>
                    <a:lnB w="12700">
                      <a:solidFill>
                        <a:srgbClr val="A4A4A4"/>
                      </a:solidFill>
                      <a:prstDash val="solid"/>
                    </a:lnB>
                  </a:tcPr>
                </a:tc>
                <a:extLst>
                  <a:ext uri="{0D108BD9-81ED-4DB2-BD59-A6C34878D82A}">
                    <a16:rowId xmlns:a16="http://schemas.microsoft.com/office/drawing/2014/main" val="10002"/>
                  </a:ext>
                </a:extLst>
              </a:tr>
            </a:tbl>
          </a:graphicData>
        </a:graphic>
      </p:graphicFrame>
      <p:sp>
        <p:nvSpPr>
          <p:cNvPr id="11" name="object 13">
            <a:extLst>
              <a:ext uri="{FF2B5EF4-FFF2-40B4-BE49-F238E27FC236}">
                <a16:creationId xmlns:a16="http://schemas.microsoft.com/office/drawing/2014/main" id="{A15D0251-2F17-E55D-EAB7-CD8332BFEE61}"/>
              </a:ext>
            </a:extLst>
          </p:cNvPr>
          <p:cNvSpPr txBox="1"/>
          <p:nvPr/>
        </p:nvSpPr>
        <p:spPr>
          <a:xfrm>
            <a:off x="446240" y="4924727"/>
            <a:ext cx="6441244" cy="702115"/>
          </a:xfrm>
          <a:prstGeom prst="rect">
            <a:avLst/>
          </a:prstGeom>
        </p:spPr>
        <p:txBody>
          <a:bodyPr vert="horz" wrap="square" lIns="0" tIns="12065" rIns="0" bIns="0" rtlCol="0">
            <a:spAutoFit/>
          </a:bodyPr>
          <a:lstStyle/>
          <a:p>
            <a:pPr marL="12700">
              <a:lnSpc>
                <a:spcPct val="100000"/>
              </a:lnSpc>
              <a:spcBef>
                <a:spcPts val="95"/>
              </a:spcBef>
            </a:pPr>
            <a:r>
              <a:rPr sz="2800" b="1" dirty="0">
                <a:solidFill>
                  <a:schemeClr val="tx1"/>
                </a:solidFill>
                <a:latin typeface="Arial Nova" panose="020B0504020202020204" pitchFamily="34" charset="0"/>
                <a:cs typeface="Montserrat SemiBold"/>
              </a:rPr>
              <a:t>Additional</a:t>
            </a:r>
            <a:r>
              <a:rPr sz="2800" b="1" spc="-110" dirty="0">
                <a:solidFill>
                  <a:schemeClr val="tx1"/>
                </a:solidFill>
                <a:latin typeface="Arial Nova" panose="020B0504020202020204" pitchFamily="34" charset="0"/>
                <a:cs typeface="Montserrat SemiBold"/>
              </a:rPr>
              <a:t> </a:t>
            </a:r>
            <a:r>
              <a:rPr sz="2800" b="1" dirty="0">
                <a:solidFill>
                  <a:schemeClr val="tx1"/>
                </a:solidFill>
                <a:latin typeface="Arial Nova" panose="020B0504020202020204" pitchFamily="34" charset="0"/>
                <a:cs typeface="Montserrat SemiBold"/>
              </a:rPr>
              <a:t>Lab</a:t>
            </a:r>
            <a:r>
              <a:rPr sz="2800" b="1" spc="-95" dirty="0">
                <a:solidFill>
                  <a:schemeClr val="tx1"/>
                </a:solidFill>
                <a:latin typeface="Arial Nova" panose="020B0504020202020204" pitchFamily="34" charset="0"/>
                <a:cs typeface="Montserrat SemiBold"/>
              </a:rPr>
              <a:t> </a:t>
            </a:r>
            <a:r>
              <a:rPr sz="2800" b="1" spc="-10" dirty="0">
                <a:solidFill>
                  <a:schemeClr val="tx1"/>
                </a:solidFill>
                <a:latin typeface="Arial Nova" panose="020B0504020202020204" pitchFamily="34" charset="0"/>
                <a:cs typeface="Montserrat SemiBold"/>
              </a:rPr>
              <a:t>Results</a:t>
            </a:r>
            <a:endParaRPr sz="2800" dirty="0">
              <a:solidFill>
                <a:schemeClr val="tx1"/>
              </a:solidFill>
              <a:latin typeface="Arial Nova" panose="020B0504020202020204" pitchFamily="34" charset="0"/>
              <a:cs typeface="Montserrat SemiBold"/>
            </a:endParaRPr>
          </a:p>
          <a:p>
            <a:pPr marL="12700">
              <a:lnSpc>
                <a:spcPct val="100000"/>
              </a:lnSpc>
              <a:spcBef>
                <a:spcPts val="85"/>
              </a:spcBef>
            </a:pPr>
            <a:r>
              <a:rPr sz="1600" b="1" dirty="0">
                <a:solidFill>
                  <a:schemeClr val="tx1"/>
                </a:solidFill>
                <a:latin typeface="Arial Nova" panose="020B0504020202020204" pitchFamily="34" charset="0"/>
                <a:cs typeface="Montserrat SemiBold"/>
              </a:rPr>
              <a:t>Microbiology</a:t>
            </a:r>
            <a:r>
              <a:rPr sz="1600" b="1" spc="-80" dirty="0">
                <a:solidFill>
                  <a:schemeClr val="tx1"/>
                </a:solidFill>
                <a:latin typeface="Arial Nova" panose="020B0504020202020204" pitchFamily="34" charset="0"/>
                <a:cs typeface="Montserrat SemiBold"/>
              </a:rPr>
              <a:t> </a:t>
            </a:r>
            <a:r>
              <a:rPr sz="1600" b="1" spc="-10" dirty="0">
                <a:solidFill>
                  <a:schemeClr val="tx1"/>
                </a:solidFill>
                <a:latin typeface="Arial Nova" panose="020B0504020202020204" pitchFamily="34" charset="0"/>
                <a:cs typeface="Montserrat SemiBold"/>
              </a:rPr>
              <a:t>Results</a:t>
            </a:r>
            <a:endParaRPr sz="1600" dirty="0">
              <a:solidFill>
                <a:schemeClr val="tx1"/>
              </a:solidFill>
              <a:latin typeface="Arial Nova" panose="020B0504020202020204" pitchFamily="34" charset="0"/>
              <a:cs typeface="Montserrat SemiBold"/>
            </a:endParaRPr>
          </a:p>
        </p:txBody>
      </p:sp>
      <p:sp>
        <p:nvSpPr>
          <p:cNvPr id="12" name="object 13">
            <a:extLst>
              <a:ext uri="{FF2B5EF4-FFF2-40B4-BE49-F238E27FC236}">
                <a16:creationId xmlns:a16="http://schemas.microsoft.com/office/drawing/2014/main" id="{21B7981D-768B-DE4B-15A8-E4AF580E0DF4}"/>
              </a:ext>
            </a:extLst>
          </p:cNvPr>
          <p:cNvSpPr txBox="1"/>
          <p:nvPr/>
        </p:nvSpPr>
        <p:spPr>
          <a:xfrm>
            <a:off x="491107" y="7419913"/>
            <a:ext cx="2360267" cy="125034"/>
          </a:xfrm>
          <a:prstGeom prst="rect">
            <a:avLst/>
          </a:prstGeom>
        </p:spPr>
        <p:txBody>
          <a:bodyPr vert="horz" wrap="square" lIns="0" tIns="1905" rIns="0" bIns="0" rtlCol="0">
            <a:spAutoFit/>
          </a:bodyPr>
          <a:lstStyle/>
          <a:p>
            <a:pPr marL="12700">
              <a:lnSpc>
                <a:spcPct val="100000"/>
              </a:lnSpc>
              <a:spcBef>
                <a:spcPts val="15"/>
              </a:spcBef>
            </a:pPr>
            <a:r>
              <a:rPr lang="en-US" sz="800" dirty="0">
                <a:solidFill>
                  <a:schemeClr val="tx1"/>
                </a:solidFill>
                <a:latin typeface="+mn-lt"/>
                <a:cs typeface="Times New Roman"/>
              </a:rPr>
              <a:t>*User-defined Normal Values </a:t>
            </a:r>
          </a:p>
        </p:txBody>
      </p:sp>
    </p:spTree>
    <p:extLst>
      <p:ext uri="{BB962C8B-B14F-4D97-AF65-F5344CB8AC3E}">
        <p14:creationId xmlns:p14="http://schemas.microsoft.com/office/powerpoint/2010/main" val="2115946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7BA39-BF94-B742-37B6-2BA1302AD8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49BACA-2807-E29A-8C1C-E472FD4B66CF}"/>
              </a:ext>
            </a:extLst>
          </p:cNvPr>
          <p:cNvSpPr>
            <a:spLocks noGrp="1"/>
          </p:cNvSpPr>
          <p:nvPr>
            <p:ph type="title"/>
          </p:nvPr>
        </p:nvSpPr>
        <p:spPr/>
        <p:txBody>
          <a:bodyPr/>
          <a:lstStyle/>
          <a:p>
            <a:r>
              <a:rPr lang="en-US" dirty="0"/>
              <a:t>Digital Flow Microscopy</a:t>
            </a:r>
          </a:p>
        </p:txBody>
      </p:sp>
      <p:sp>
        <p:nvSpPr>
          <p:cNvPr id="3" name="Text Placeholder 2">
            <a:extLst>
              <a:ext uri="{FF2B5EF4-FFF2-40B4-BE49-F238E27FC236}">
                <a16:creationId xmlns:a16="http://schemas.microsoft.com/office/drawing/2014/main" id="{A70940A9-5A3D-5496-9D46-2379258C8111}"/>
              </a:ext>
            </a:extLst>
          </p:cNvPr>
          <p:cNvSpPr>
            <a:spLocks noGrp="1"/>
          </p:cNvSpPr>
          <p:nvPr>
            <p:ph type="body" sz="quarter" idx="10"/>
          </p:nvPr>
        </p:nvSpPr>
        <p:spPr>
          <a:xfrm>
            <a:off x="490538" y="2286167"/>
            <a:ext cx="8050212" cy="1107996"/>
          </a:xfrm>
        </p:spPr>
        <p:txBody>
          <a:bodyPr/>
          <a:lstStyle/>
          <a:p>
            <a:r>
              <a:rPr lang="en-US" dirty="0"/>
              <a:t>The following particle images have been captured </a:t>
            </a:r>
            <a:br>
              <a:rPr lang="en-US" dirty="0"/>
            </a:br>
            <a:r>
              <a:rPr lang="en-US" dirty="0"/>
              <a:t>by </a:t>
            </a:r>
            <a:r>
              <a:rPr lang="en-US" dirty="0" err="1"/>
              <a:t>DxUm</a:t>
            </a:r>
            <a:r>
              <a:rPr lang="en-US" dirty="0"/>
              <a:t> microscopy series analyzer using digital flow imaging technology:</a:t>
            </a:r>
          </a:p>
        </p:txBody>
      </p:sp>
      <p:sp>
        <p:nvSpPr>
          <p:cNvPr id="4" name="Text Placeholder 3">
            <a:extLst>
              <a:ext uri="{FF2B5EF4-FFF2-40B4-BE49-F238E27FC236}">
                <a16:creationId xmlns:a16="http://schemas.microsoft.com/office/drawing/2014/main" id="{7A90FBDE-DA8E-6D70-27F5-4057111028E8}"/>
              </a:ext>
            </a:extLst>
          </p:cNvPr>
          <p:cNvSpPr>
            <a:spLocks noGrp="1"/>
          </p:cNvSpPr>
          <p:nvPr>
            <p:ph type="body" sz="quarter" idx="11"/>
          </p:nvPr>
        </p:nvSpPr>
        <p:spPr>
          <a:xfrm>
            <a:off x="490538" y="312517"/>
            <a:ext cx="7954962" cy="369332"/>
          </a:xfrm>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solidFill>
                  <a:schemeClr val="bg1"/>
                </a:solidFill>
                <a:latin typeface="Arial Nova" panose="020B0504020202020204" pitchFamily="34" charset="0"/>
                <a:cs typeface="Montserrat SemiBold"/>
              </a:rPr>
              <a:t>#2</a:t>
            </a:r>
            <a:endParaRPr lang="en-US" sz="2400" b="1" dirty="0">
              <a:solidFill>
                <a:schemeClr val="bg1"/>
              </a:solidFill>
              <a:latin typeface="Arial Nova" panose="020B0504020202020204" pitchFamily="34" charset="0"/>
              <a:cs typeface="Montserrat SemiBold"/>
            </a:endParaRPr>
          </a:p>
        </p:txBody>
      </p:sp>
      <p:sp>
        <p:nvSpPr>
          <p:cNvPr id="5" name="object 10">
            <a:extLst>
              <a:ext uri="{FF2B5EF4-FFF2-40B4-BE49-F238E27FC236}">
                <a16:creationId xmlns:a16="http://schemas.microsoft.com/office/drawing/2014/main" id="{ADB1730F-8CB6-01A3-C863-FB3B1750A0DF}"/>
              </a:ext>
            </a:extLst>
          </p:cNvPr>
          <p:cNvSpPr txBox="1"/>
          <p:nvPr/>
        </p:nvSpPr>
        <p:spPr>
          <a:xfrm>
            <a:off x="490538" y="3698686"/>
            <a:ext cx="925671" cy="959078"/>
          </a:xfrm>
          <a:prstGeom prst="rect">
            <a:avLst/>
          </a:prstGeom>
        </p:spPr>
        <p:txBody>
          <a:bodyPr vert="horz" wrap="square" lIns="0" tIns="13335" rIns="0" bIns="0" rtlCol="0" anchor="ctr" anchorCtr="0">
            <a:noAutofit/>
          </a:bodyPr>
          <a:lstStyle/>
          <a:p>
            <a:pPr marL="12700">
              <a:lnSpc>
                <a:spcPct val="100000"/>
              </a:lnSpc>
              <a:spcBef>
                <a:spcPts val="105"/>
              </a:spcBef>
            </a:pPr>
            <a:r>
              <a:rPr sz="2800" b="1" spc="30" dirty="0">
                <a:solidFill>
                  <a:schemeClr val="tx2"/>
                </a:solidFill>
                <a:latin typeface="Arial Nova" panose="020B0504020202020204" pitchFamily="34" charset="0"/>
                <a:cs typeface="Montserrat"/>
              </a:rPr>
              <a:t>RBC</a:t>
            </a:r>
            <a:endParaRPr sz="2800" b="1" dirty="0">
              <a:solidFill>
                <a:schemeClr val="tx2"/>
              </a:solidFill>
              <a:latin typeface="Arial Nova" panose="020B0504020202020204" pitchFamily="34" charset="0"/>
              <a:cs typeface="Montserrat"/>
            </a:endParaRPr>
          </a:p>
        </p:txBody>
      </p:sp>
      <p:sp>
        <p:nvSpPr>
          <p:cNvPr id="16" name="object 22">
            <a:extLst>
              <a:ext uri="{FF2B5EF4-FFF2-40B4-BE49-F238E27FC236}">
                <a16:creationId xmlns:a16="http://schemas.microsoft.com/office/drawing/2014/main" id="{A2163201-0490-0721-62B8-5E41E7EAE794}"/>
              </a:ext>
            </a:extLst>
          </p:cNvPr>
          <p:cNvSpPr txBox="1"/>
          <p:nvPr/>
        </p:nvSpPr>
        <p:spPr>
          <a:xfrm>
            <a:off x="489374" y="5247673"/>
            <a:ext cx="1093615" cy="901519"/>
          </a:xfrm>
          <a:prstGeom prst="rect">
            <a:avLst/>
          </a:prstGeom>
        </p:spPr>
        <p:txBody>
          <a:bodyPr vert="horz" wrap="square" lIns="0" tIns="13335" rIns="0" bIns="0" rtlCol="0" anchor="ctr" anchorCtr="0">
            <a:noAutofit/>
          </a:bodyPr>
          <a:lstStyle/>
          <a:p>
            <a:pPr marL="12700">
              <a:lnSpc>
                <a:spcPct val="100000"/>
              </a:lnSpc>
              <a:spcBef>
                <a:spcPts val="105"/>
              </a:spcBef>
            </a:pPr>
            <a:r>
              <a:rPr sz="2800" b="1" spc="120" dirty="0">
                <a:solidFill>
                  <a:schemeClr val="tx2"/>
                </a:solidFill>
                <a:latin typeface="Arial Nova" panose="020B0504020202020204" pitchFamily="34" charset="0"/>
                <a:cs typeface="Montserrat"/>
              </a:rPr>
              <a:t>WBC</a:t>
            </a:r>
            <a:endParaRPr sz="2800" b="1" dirty="0">
              <a:solidFill>
                <a:schemeClr val="tx2"/>
              </a:solidFill>
              <a:latin typeface="Arial Nova" panose="020B0504020202020204" pitchFamily="34" charset="0"/>
              <a:cs typeface="Montserrat"/>
            </a:endParaRPr>
          </a:p>
        </p:txBody>
      </p:sp>
      <p:sp>
        <p:nvSpPr>
          <p:cNvPr id="28" name="object 34">
            <a:extLst>
              <a:ext uri="{FF2B5EF4-FFF2-40B4-BE49-F238E27FC236}">
                <a16:creationId xmlns:a16="http://schemas.microsoft.com/office/drawing/2014/main" id="{B2A483D3-8FB1-C510-C1AE-6626DBFC6A67}"/>
              </a:ext>
            </a:extLst>
          </p:cNvPr>
          <p:cNvSpPr txBox="1"/>
          <p:nvPr/>
        </p:nvSpPr>
        <p:spPr>
          <a:xfrm>
            <a:off x="490127" y="6740600"/>
            <a:ext cx="1180551" cy="875941"/>
          </a:xfrm>
          <a:prstGeom prst="rect">
            <a:avLst/>
          </a:prstGeom>
        </p:spPr>
        <p:txBody>
          <a:bodyPr vert="horz" wrap="square" lIns="0" tIns="13335" rIns="0" bIns="0" rtlCol="0" anchor="ctr" anchorCtr="0">
            <a:noAutofit/>
          </a:bodyPr>
          <a:lstStyle/>
          <a:p>
            <a:pPr marL="12700">
              <a:lnSpc>
                <a:spcPct val="100000"/>
              </a:lnSpc>
              <a:spcBef>
                <a:spcPts val="105"/>
              </a:spcBef>
            </a:pPr>
            <a:r>
              <a:rPr lang="en-US" sz="2800" b="1" spc="30" dirty="0">
                <a:solidFill>
                  <a:schemeClr val="tx2"/>
                </a:solidFill>
                <a:latin typeface="Arial Nova" panose="020B0504020202020204" pitchFamily="34" charset="0"/>
                <a:cs typeface="Montserrat"/>
              </a:rPr>
              <a:t>MUCS</a:t>
            </a:r>
            <a:endParaRPr sz="2800" b="1" dirty="0">
              <a:solidFill>
                <a:schemeClr val="tx2"/>
              </a:solidFill>
              <a:latin typeface="Arial Nova" panose="020B0504020202020204" pitchFamily="34" charset="0"/>
              <a:cs typeface="Montserrat"/>
            </a:endParaRPr>
          </a:p>
        </p:txBody>
      </p:sp>
      <p:sp>
        <p:nvSpPr>
          <p:cNvPr id="36" name="object 42">
            <a:extLst>
              <a:ext uri="{FF2B5EF4-FFF2-40B4-BE49-F238E27FC236}">
                <a16:creationId xmlns:a16="http://schemas.microsoft.com/office/drawing/2014/main" id="{0730A80D-08D3-1213-F430-872874B0CA92}"/>
              </a:ext>
            </a:extLst>
          </p:cNvPr>
          <p:cNvSpPr txBox="1"/>
          <p:nvPr/>
        </p:nvSpPr>
        <p:spPr>
          <a:xfrm>
            <a:off x="2570885" y="8235950"/>
            <a:ext cx="1182370" cy="197490"/>
          </a:xfrm>
          <a:prstGeom prst="rect">
            <a:avLst/>
          </a:prstGeom>
        </p:spPr>
        <p:txBody>
          <a:bodyPr vert="horz" wrap="square" lIns="0" tIns="12700" rIns="0" bIns="0" rtlCol="0">
            <a:spAutoFit/>
          </a:bodyPr>
          <a:lstStyle/>
          <a:p>
            <a:pPr marL="12700">
              <a:lnSpc>
                <a:spcPct val="100000"/>
              </a:lnSpc>
              <a:spcBef>
                <a:spcPts val="100"/>
              </a:spcBef>
            </a:pPr>
            <a:r>
              <a:rPr lang="en-US" sz="1200" b="1" dirty="0">
                <a:solidFill>
                  <a:schemeClr val="tx2"/>
                </a:solidFill>
                <a:latin typeface="Arial Nova" panose="020B0504020202020204" pitchFamily="34" charset="0"/>
                <a:cs typeface="Montserrat"/>
              </a:rPr>
              <a:t>MUCS</a:t>
            </a:r>
            <a:r>
              <a:rPr sz="1200" b="1" dirty="0">
                <a:solidFill>
                  <a:schemeClr val="tx2"/>
                </a:solidFill>
                <a:latin typeface="Arial Nova" panose="020B0504020202020204" pitchFamily="34" charset="0"/>
                <a:cs typeface="Montserrat"/>
              </a:rPr>
              <a:t>:</a:t>
            </a:r>
            <a:r>
              <a:rPr sz="1200" b="1" spc="60" dirty="0">
                <a:solidFill>
                  <a:schemeClr val="tx2"/>
                </a:solidFill>
                <a:latin typeface="Arial Nova" panose="020B0504020202020204" pitchFamily="34" charset="0"/>
                <a:cs typeface="Montserrat"/>
              </a:rPr>
              <a:t> </a:t>
            </a:r>
            <a:r>
              <a:rPr lang="en-US" sz="1200" spc="-10" dirty="0">
                <a:solidFill>
                  <a:schemeClr val="tx1"/>
                </a:solidFill>
                <a:latin typeface="Arial Nova" panose="020B0504020202020204" pitchFamily="34" charset="0"/>
                <a:cs typeface="Montserrat"/>
              </a:rPr>
              <a:t>Mucus</a:t>
            </a:r>
            <a:endParaRPr sz="1200" dirty="0">
              <a:solidFill>
                <a:schemeClr val="tx1"/>
              </a:solidFill>
              <a:latin typeface="Arial Nova" panose="020B0504020202020204" pitchFamily="34" charset="0"/>
              <a:cs typeface="Montserrat"/>
            </a:endParaRPr>
          </a:p>
        </p:txBody>
      </p:sp>
      <p:cxnSp>
        <p:nvCxnSpPr>
          <p:cNvPr id="41" name="Straight Connector 40">
            <a:extLst>
              <a:ext uri="{FF2B5EF4-FFF2-40B4-BE49-F238E27FC236}">
                <a16:creationId xmlns:a16="http://schemas.microsoft.com/office/drawing/2014/main" id="{329BD917-0C9F-006B-F23A-BD1A49454CF3}"/>
              </a:ext>
            </a:extLst>
          </p:cNvPr>
          <p:cNvCxnSpPr/>
          <p:nvPr/>
        </p:nvCxnSpPr>
        <p:spPr>
          <a:xfrm>
            <a:off x="489374" y="4949984"/>
            <a:ext cx="781511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F8673AA-6F92-131A-3963-0DE374D8A655}"/>
              </a:ext>
            </a:extLst>
          </p:cNvPr>
          <p:cNvCxnSpPr/>
          <p:nvPr/>
        </p:nvCxnSpPr>
        <p:spPr>
          <a:xfrm>
            <a:off x="489374" y="6441327"/>
            <a:ext cx="781511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object 12">
            <a:extLst>
              <a:ext uri="{FF2B5EF4-FFF2-40B4-BE49-F238E27FC236}">
                <a16:creationId xmlns:a16="http://schemas.microsoft.com/office/drawing/2014/main" id="{C6423321-7BEA-29F1-0BF2-436B7131CE86}"/>
              </a:ext>
            </a:extLst>
          </p:cNvPr>
          <p:cNvPicPr/>
          <p:nvPr/>
        </p:nvPicPr>
        <p:blipFill>
          <a:blip r:embed="rId2" cstate="print"/>
          <a:stretch>
            <a:fillRect/>
          </a:stretch>
        </p:blipFill>
        <p:spPr>
          <a:xfrm>
            <a:off x="4174134" y="3708325"/>
            <a:ext cx="962024" cy="971549"/>
          </a:xfrm>
          <a:prstGeom prst="rect">
            <a:avLst/>
          </a:prstGeom>
        </p:spPr>
      </p:pic>
      <p:pic>
        <p:nvPicPr>
          <p:cNvPr id="8" name="object 14">
            <a:extLst>
              <a:ext uri="{FF2B5EF4-FFF2-40B4-BE49-F238E27FC236}">
                <a16:creationId xmlns:a16="http://schemas.microsoft.com/office/drawing/2014/main" id="{70EF208A-87F5-9487-2F71-5A158C564545}"/>
              </a:ext>
            </a:extLst>
          </p:cNvPr>
          <p:cNvPicPr/>
          <p:nvPr/>
        </p:nvPicPr>
        <p:blipFill>
          <a:blip r:embed="rId3" cstate="print"/>
          <a:stretch>
            <a:fillRect/>
          </a:stretch>
        </p:blipFill>
        <p:spPr>
          <a:xfrm>
            <a:off x="5263537" y="3708337"/>
            <a:ext cx="906025" cy="971537"/>
          </a:xfrm>
          <a:prstGeom prst="rect">
            <a:avLst/>
          </a:prstGeom>
        </p:spPr>
      </p:pic>
      <p:pic>
        <p:nvPicPr>
          <p:cNvPr id="14" name="object 15">
            <a:extLst>
              <a:ext uri="{FF2B5EF4-FFF2-40B4-BE49-F238E27FC236}">
                <a16:creationId xmlns:a16="http://schemas.microsoft.com/office/drawing/2014/main" id="{5ED4B214-2509-04FF-E1CB-26E1BB496982}"/>
              </a:ext>
            </a:extLst>
          </p:cNvPr>
          <p:cNvPicPr/>
          <p:nvPr/>
        </p:nvPicPr>
        <p:blipFill>
          <a:blip r:embed="rId4" cstate="print"/>
          <a:stretch>
            <a:fillRect/>
          </a:stretch>
        </p:blipFill>
        <p:spPr>
          <a:xfrm>
            <a:off x="6291621" y="3724809"/>
            <a:ext cx="975385" cy="955065"/>
          </a:xfrm>
          <a:prstGeom prst="rect">
            <a:avLst/>
          </a:prstGeom>
        </p:spPr>
      </p:pic>
      <p:pic>
        <p:nvPicPr>
          <p:cNvPr id="15" name="object 16">
            <a:extLst>
              <a:ext uri="{FF2B5EF4-FFF2-40B4-BE49-F238E27FC236}">
                <a16:creationId xmlns:a16="http://schemas.microsoft.com/office/drawing/2014/main" id="{7CE8706F-7CED-D9BE-A0EE-3FE51B69B699}"/>
              </a:ext>
            </a:extLst>
          </p:cNvPr>
          <p:cNvPicPr/>
          <p:nvPr/>
        </p:nvPicPr>
        <p:blipFill>
          <a:blip r:embed="rId5" cstate="print"/>
          <a:stretch>
            <a:fillRect/>
          </a:stretch>
        </p:blipFill>
        <p:spPr>
          <a:xfrm>
            <a:off x="3081215" y="3708189"/>
            <a:ext cx="971685" cy="971685"/>
          </a:xfrm>
          <a:prstGeom prst="rect">
            <a:avLst/>
          </a:prstGeom>
        </p:spPr>
      </p:pic>
      <p:pic>
        <p:nvPicPr>
          <p:cNvPr id="17" name="object 17">
            <a:extLst>
              <a:ext uri="{FF2B5EF4-FFF2-40B4-BE49-F238E27FC236}">
                <a16:creationId xmlns:a16="http://schemas.microsoft.com/office/drawing/2014/main" id="{6BA7DF12-D100-73EE-17C1-6841406A6513}"/>
              </a:ext>
            </a:extLst>
          </p:cNvPr>
          <p:cNvPicPr/>
          <p:nvPr/>
        </p:nvPicPr>
        <p:blipFill>
          <a:blip r:embed="rId6" cstate="print"/>
          <a:stretch>
            <a:fillRect/>
          </a:stretch>
        </p:blipFill>
        <p:spPr>
          <a:xfrm>
            <a:off x="7388240" y="3716875"/>
            <a:ext cx="924047" cy="963000"/>
          </a:xfrm>
          <a:prstGeom prst="rect">
            <a:avLst/>
          </a:prstGeom>
        </p:spPr>
      </p:pic>
      <p:pic>
        <p:nvPicPr>
          <p:cNvPr id="19" name="object 18">
            <a:extLst>
              <a:ext uri="{FF2B5EF4-FFF2-40B4-BE49-F238E27FC236}">
                <a16:creationId xmlns:a16="http://schemas.microsoft.com/office/drawing/2014/main" id="{A252E86F-4372-1736-C136-9420BD1C6E80}"/>
              </a:ext>
            </a:extLst>
          </p:cNvPr>
          <p:cNvPicPr/>
          <p:nvPr/>
        </p:nvPicPr>
        <p:blipFill>
          <a:blip r:embed="rId7" cstate="print"/>
          <a:stretch>
            <a:fillRect/>
          </a:stretch>
        </p:blipFill>
        <p:spPr>
          <a:xfrm>
            <a:off x="2005882" y="3716874"/>
            <a:ext cx="950007" cy="963000"/>
          </a:xfrm>
          <a:prstGeom prst="rect">
            <a:avLst/>
          </a:prstGeom>
        </p:spPr>
      </p:pic>
      <p:pic>
        <p:nvPicPr>
          <p:cNvPr id="25" name="object 23">
            <a:extLst>
              <a:ext uri="{FF2B5EF4-FFF2-40B4-BE49-F238E27FC236}">
                <a16:creationId xmlns:a16="http://schemas.microsoft.com/office/drawing/2014/main" id="{9EABAA61-D733-97D1-4329-399A6DD3BA0E}"/>
              </a:ext>
            </a:extLst>
          </p:cNvPr>
          <p:cNvPicPr/>
          <p:nvPr/>
        </p:nvPicPr>
        <p:blipFill>
          <a:blip r:embed="rId8" cstate="print"/>
          <a:stretch>
            <a:fillRect/>
          </a:stretch>
        </p:blipFill>
        <p:spPr>
          <a:xfrm>
            <a:off x="7387717" y="5233586"/>
            <a:ext cx="916775" cy="893273"/>
          </a:xfrm>
          <a:prstGeom prst="rect">
            <a:avLst/>
          </a:prstGeom>
        </p:spPr>
      </p:pic>
      <p:pic>
        <p:nvPicPr>
          <p:cNvPr id="26" name="object 25">
            <a:extLst>
              <a:ext uri="{FF2B5EF4-FFF2-40B4-BE49-F238E27FC236}">
                <a16:creationId xmlns:a16="http://schemas.microsoft.com/office/drawing/2014/main" id="{F13D0D47-9120-745D-D4DE-C7AD0432C8A4}"/>
              </a:ext>
            </a:extLst>
          </p:cNvPr>
          <p:cNvPicPr/>
          <p:nvPr/>
        </p:nvPicPr>
        <p:blipFill>
          <a:blip r:embed="rId9" cstate="print"/>
          <a:stretch>
            <a:fillRect/>
          </a:stretch>
        </p:blipFill>
        <p:spPr>
          <a:xfrm>
            <a:off x="4174134" y="5233586"/>
            <a:ext cx="962024" cy="893278"/>
          </a:xfrm>
          <a:prstGeom prst="rect">
            <a:avLst/>
          </a:prstGeom>
        </p:spPr>
      </p:pic>
      <p:pic>
        <p:nvPicPr>
          <p:cNvPr id="27" name="object 26">
            <a:extLst>
              <a:ext uri="{FF2B5EF4-FFF2-40B4-BE49-F238E27FC236}">
                <a16:creationId xmlns:a16="http://schemas.microsoft.com/office/drawing/2014/main" id="{216D36D4-311A-CCA2-09A3-F85776230BFC}"/>
              </a:ext>
            </a:extLst>
          </p:cNvPr>
          <p:cNvPicPr/>
          <p:nvPr/>
        </p:nvPicPr>
        <p:blipFill>
          <a:blip r:embed="rId10" cstate="print"/>
          <a:stretch>
            <a:fillRect/>
          </a:stretch>
        </p:blipFill>
        <p:spPr>
          <a:xfrm>
            <a:off x="5263536" y="5233586"/>
            <a:ext cx="906025" cy="893273"/>
          </a:xfrm>
          <a:prstGeom prst="rect">
            <a:avLst/>
          </a:prstGeom>
        </p:spPr>
      </p:pic>
      <p:pic>
        <p:nvPicPr>
          <p:cNvPr id="29" name="object 27">
            <a:extLst>
              <a:ext uri="{FF2B5EF4-FFF2-40B4-BE49-F238E27FC236}">
                <a16:creationId xmlns:a16="http://schemas.microsoft.com/office/drawing/2014/main" id="{CCE87D83-D311-0395-E6D3-E11B6307152F}"/>
              </a:ext>
            </a:extLst>
          </p:cNvPr>
          <p:cNvPicPr/>
          <p:nvPr/>
        </p:nvPicPr>
        <p:blipFill>
          <a:blip r:embed="rId11" cstate="print"/>
          <a:stretch>
            <a:fillRect/>
          </a:stretch>
        </p:blipFill>
        <p:spPr>
          <a:xfrm>
            <a:off x="6291621" y="5233586"/>
            <a:ext cx="975385" cy="893275"/>
          </a:xfrm>
          <a:prstGeom prst="rect">
            <a:avLst/>
          </a:prstGeom>
        </p:spPr>
      </p:pic>
      <p:pic>
        <p:nvPicPr>
          <p:cNvPr id="30" name="object 28">
            <a:extLst>
              <a:ext uri="{FF2B5EF4-FFF2-40B4-BE49-F238E27FC236}">
                <a16:creationId xmlns:a16="http://schemas.microsoft.com/office/drawing/2014/main" id="{72EDEDA1-6D3B-588B-2097-9F06868DC621}"/>
              </a:ext>
            </a:extLst>
          </p:cNvPr>
          <p:cNvPicPr/>
          <p:nvPr/>
        </p:nvPicPr>
        <p:blipFill>
          <a:blip r:embed="rId12" cstate="print"/>
          <a:stretch>
            <a:fillRect/>
          </a:stretch>
        </p:blipFill>
        <p:spPr>
          <a:xfrm>
            <a:off x="3076600" y="5233586"/>
            <a:ext cx="974068" cy="887856"/>
          </a:xfrm>
          <a:prstGeom prst="rect">
            <a:avLst/>
          </a:prstGeom>
        </p:spPr>
      </p:pic>
      <p:pic>
        <p:nvPicPr>
          <p:cNvPr id="40" name="object 29">
            <a:extLst>
              <a:ext uri="{FF2B5EF4-FFF2-40B4-BE49-F238E27FC236}">
                <a16:creationId xmlns:a16="http://schemas.microsoft.com/office/drawing/2014/main" id="{0C7EA188-AF73-E52F-180D-F42DF2220FF2}"/>
              </a:ext>
            </a:extLst>
          </p:cNvPr>
          <p:cNvPicPr/>
          <p:nvPr/>
        </p:nvPicPr>
        <p:blipFill>
          <a:blip r:embed="rId13" cstate="print"/>
          <a:stretch>
            <a:fillRect/>
          </a:stretch>
        </p:blipFill>
        <p:spPr>
          <a:xfrm>
            <a:off x="2005881" y="5233586"/>
            <a:ext cx="950008" cy="885030"/>
          </a:xfrm>
          <a:prstGeom prst="rect">
            <a:avLst/>
          </a:prstGeom>
        </p:spPr>
      </p:pic>
      <p:pic>
        <p:nvPicPr>
          <p:cNvPr id="43" name="object 36">
            <a:extLst>
              <a:ext uri="{FF2B5EF4-FFF2-40B4-BE49-F238E27FC236}">
                <a16:creationId xmlns:a16="http://schemas.microsoft.com/office/drawing/2014/main" id="{4FBDFDCA-80C7-0162-63C4-435578B50BDE}"/>
              </a:ext>
            </a:extLst>
          </p:cNvPr>
          <p:cNvPicPr/>
          <p:nvPr/>
        </p:nvPicPr>
        <p:blipFill>
          <a:blip r:embed="rId14" cstate="print"/>
          <a:stretch>
            <a:fillRect/>
          </a:stretch>
        </p:blipFill>
        <p:spPr>
          <a:xfrm>
            <a:off x="1978942" y="6767621"/>
            <a:ext cx="906132" cy="848913"/>
          </a:xfrm>
          <a:prstGeom prst="rect">
            <a:avLst/>
          </a:prstGeom>
        </p:spPr>
      </p:pic>
      <p:pic>
        <p:nvPicPr>
          <p:cNvPr id="44" name="object 37">
            <a:extLst>
              <a:ext uri="{FF2B5EF4-FFF2-40B4-BE49-F238E27FC236}">
                <a16:creationId xmlns:a16="http://schemas.microsoft.com/office/drawing/2014/main" id="{2837C8E9-D625-A2A5-CE96-548D9FE37EE8}"/>
              </a:ext>
            </a:extLst>
          </p:cNvPr>
          <p:cNvPicPr/>
          <p:nvPr/>
        </p:nvPicPr>
        <p:blipFill>
          <a:blip r:embed="rId15" cstate="print"/>
          <a:stretch>
            <a:fillRect/>
          </a:stretch>
        </p:blipFill>
        <p:spPr>
          <a:xfrm>
            <a:off x="3091373" y="6767628"/>
            <a:ext cx="951369" cy="848913"/>
          </a:xfrm>
          <a:prstGeom prst="rect">
            <a:avLst/>
          </a:prstGeom>
        </p:spPr>
      </p:pic>
    </p:spTree>
    <p:extLst>
      <p:ext uri="{BB962C8B-B14F-4D97-AF65-F5344CB8AC3E}">
        <p14:creationId xmlns:p14="http://schemas.microsoft.com/office/powerpoint/2010/main" val="3012143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2DED2-0582-ED18-5D10-1767DE8BDA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539FF-5876-2911-2EFE-4183A94A351A}"/>
              </a:ext>
            </a:extLst>
          </p:cNvPr>
          <p:cNvSpPr>
            <a:spLocks noGrp="1"/>
          </p:cNvSpPr>
          <p:nvPr>
            <p:ph type="title"/>
          </p:nvPr>
        </p:nvSpPr>
        <p:spPr/>
        <p:txBody>
          <a:bodyPr/>
          <a:lstStyle/>
          <a:p>
            <a:r>
              <a:rPr lang="en-US" dirty="0"/>
              <a:t>Digital Flow Microscopy</a:t>
            </a:r>
          </a:p>
        </p:txBody>
      </p:sp>
      <p:sp>
        <p:nvSpPr>
          <p:cNvPr id="3" name="Text Placeholder 2">
            <a:extLst>
              <a:ext uri="{FF2B5EF4-FFF2-40B4-BE49-F238E27FC236}">
                <a16:creationId xmlns:a16="http://schemas.microsoft.com/office/drawing/2014/main" id="{D98452EF-6FC0-F667-88E4-54C7A8DC4011}"/>
              </a:ext>
            </a:extLst>
          </p:cNvPr>
          <p:cNvSpPr>
            <a:spLocks noGrp="1"/>
          </p:cNvSpPr>
          <p:nvPr>
            <p:ph type="body" sz="quarter" idx="10"/>
          </p:nvPr>
        </p:nvSpPr>
        <p:spPr>
          <a:xfrm>
            <a:off x="490538" y="2286167"/>
            <a:ext cx="8050212" cy="1107996"/>
          </a:xfrm>
        </p:spPr>
        <p:txBody>
          <a:bodyPr/>
          <a:lstStyle/>
          <a:p>
            <a:r>
              <a:rPr lang="en-US" dirty="0"/>
              <a:t>The following particle images have been captured </a:t>
            </a:r>
            <a:br>
              <a:rPr lang="en-US" dirty="0"/>
            </a:br>
            <a:r>
              <a:rPr lang="en-US" dirty="0"/>
              <a:t>by </a:t>
            </a:r>
            <a:r>
              <a:rPr lang="en-US" dirty="0" err="1"/>
              <a:t>DxUm</a:t>
            </a:r>
            <a:r>
              <a:rPr lang="en-US" dirty="0"/>
              <a:t> microscopy series analyzer using digital flow imaging technology:</a:t>
            </a:r>
          </a:p>
        </p:txBody>
      </p:sp>
      <p:sp>
        <p:nvSpPr>
          <p:cNvPr id="4" name="Text Placeholder 3">
            <a:extLst>
              <a:ext uri="{FF2B5EF4-FFF2-40B4-BE49-F238E27FC236}">
                <a16:creationId xmlns:a16="http://schemas.microsoft.com/office/drawing/2014/main" id="{9FC327A9-7295-4C36-DC71-9B031E7B0D3D}"/>
              </a:ext>
            </a:extLst>
          </p:cNvPr>
          <p:cNvSpPr>
            <a:spLocks noGrp="1"/>
          </p:cNvSpPr>
          <p:nvPr>
            <p:ph type="body" sz="quarter" idx="11"/>
          </p:nvPr>
        </p:nvSpPr>
        <p:spPr>
          <a:xfrm>
            <a:off x="490538" y="312517"/>
            <a:ext cx="7954962" cy="369332"/>
          </a:xfrm>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solidFill>
                  <a:schemeClr val="bg1"/>
                </a:solidFill>
                <a:latin typeface="Arial Nova" panose="020B0504020202020204" pitchFamily="34" charset="0"/>
                <a:cs typeface="Montserrat SemiBold"/>
              </a:rPr>
              <a:t>#2</a:t>
            </a:r>
            <a:endParaRPr lang="en-US" sz="2400" b="1" dirty="0">
              <a:solidFill>
                <a:schemeClr val="bg1"/>
              </a:solidFill>
              <a:latin typeface="Arial Nova" panose="020B0504020202020204" pitchFamily="34" charset="0"/>
              <a:cs typeface="Montserrat SemiBold"/>
            </a:endParaRPr>
          </a:p>
        </p:txBody>
      </p:sp>
      <p:sp>
        <p:nvSpPr>
          <p:cNvPr id="5" name="object 10">
            <a:extLst>
              <a:ext uri="{FF2B5EF4-FFF2-40B4-BE49-F238E27FC236}">
                <a16:creationId xmlns:a16="http://schemas.microsoft.com/office/drawing/2014/main" id="{05A76914-AD65-E8C1-0E0B-4601D7B9FDC2}"/>
              </a:ext>
            </a:extLst>
          </p:cNvPr>
          <p:cNvSpPr txBox="1"/>
          <p:nvPr/>
        </p:nvSpPr>
        <p:spPr>
          <a:xfrm>
            <a:off x="490538" y="4068018"/>
            <a:ext cx="1268412" cy="959078"/>
          </a:xfrm>
          <a:prstGeom prst="rect">
            <a:avLst/>
          </a:prstGeom>
        </p:spPr>
        <p:txBody>
          <a:bodyPr vert="horz" wrap="square" lIns="0" tIns="13335" rIns="0" bIns="0" rtlCol="0" anchor="ctr" anchorCtr="0">
            <a:noAutofit/>
          </a:bodyPr>
          <a:lstStyle/>
          <a:p>
            <a:pPr marL="12700">
              <a:lnSpc>
                <a:spcPct val="100000"/>
              </a:lnSpc>
              <a:spcBef>
                <a:spcPts val="105"/>
              </a:spcBef>
            </a:pPr>
            <a:r>
              <a:rPr lang="en-US" sz="2800" b="1" spc="120" dirty="0">
                <a:solidFill>
                  <a:schemeClr val="tx2"/>
                </a:solidFill>
                <a:latin typeface="Arial Nova" panose="020B0504020202020204" pitchFamily="34" charset="0"/>
                <a:cs typeface="Montserrat"/>
              </a:rPr>
              <a:t>SQEP</a:t>
            </a:r>
            <a:endParaRPr sz="2800" b="1" dirty="0">
              <a:solidFill>
                <a:schemeClr val="tx2"/>
              </a:solidFill>
              <a:latin typeface="Arial Nova" panose="020B0504020202020204" pitchFamily="34" charset="0"/>
              <a:cs typeface="Montserrat"/>
            </a:endParaRPr>
          </a:p>
        </p:txBody>
      </p:sp>
      <p:sp>
        <p:nvSpPr>
          <p:cNvPr id="16" name="object 22">
            <a:extLst>
              <a:ext uri="{FF2B5EF4-FFF2-40B4-BE49-F238E27FC236}">
                <a16:creationId xmlns:a16="http://schemas.microsoft.com/office/drawing/2014/main" id="{077A9430-E354-CD95-A905-0A8F65CA60C2}"/>
              </a:ext>
            </a:extLst>
          </p:cNvPr>
          <p:cNvSpPr txBox="1"/>
          <p:nvPr/>
        </p:nvSpPr>
        <p:spPr>
          <a:xfrm>
            <a:off x="489374" y="5617005"/>
            <a:ext cx="1093615" cy="901519"/>
          </a:xfrm>
          <a:prstGeom prst="rect">
            <a:avLst/>
          </a:prstGeom>
        </p:spPr>
        <p:txBody>
          <a:bodyPr vert="horz" wrap="square" lIns="0" tIns="13335" rIns="0" bIns="0" rtlCol="0" anchor="ctr" anchorCtr="0">
            <a:noAutofit/>
          </a:bodyPr>
          <a:lstStyle/>
          <a:p>
            <a:pPr marL="12700">
              <a:lnSpc>
                <a:spcPct val="100000"/>
              </a:lnSpc>
              <a:spcBef>
                <a:spcPts val="105"/>
              </a:spcBef>
            </a:pPr>
            <a:r>
              <a:rPr lang="en-US" sz="2800" b="1" spc="120" dirty="0">
                <a:solidFill>
                  <a:schemeClr val="tx2"/>
                </a:solidFill>
                <a:latin typeface="Arial Nova" panose="020B0504020202020204" pitchFamily="34" charset="0"/>
                <a:cs typeface="Montserrat"/>
              </a:rPr>
              <a:t>HYAL</a:t>
            </a:r>
            <a:endParaRPr sz="2800" b="1" dirty="0">
              <a:solidFill>
                <a:schemeClr val="tx2"/>
              </a:solidFill>
              <a:latin typeface="Arial Nova" panose="020B0504020202020204" pitchFamily="34" charset="0"/>
              <a:cs typeface="Montserrat"/>
            </a:endParaRPr>
          </a:p>
        </p:txBody>
      </p:sp>
      <p:sp>
        <p:nvSpPr>
          <p:cNvPr id="36" name="object 42">
            <a:extLst>
              <a:ext uri="{FF2B5EF4-FFF2-40B4-BE49-F238E27FC236}">
                <a16:creationId xmlns:a16="http://schemas.microsoft.com/office/drawing/2014/main" id="{FD2A8F1F-683F-BF1F-30A0-ADA6C6C81916}"/>
              </a:ext>
            </a:extLst>
          </p:cNvPr>
          <p:cNvSpPr txBox="1"/>
          <p:nvPr/>
        </p:nvSpPr>
        <p:spPr>
          <a:xfrm>
            <a:off x="2673350" y="7929653"/>
            <a:ext cx="3379065" cy="566822"/>
          </a:xfrm>
          <a:prstGeom prst="rect">
            <a:avLst/>
          </a:prstGeom>
        </p:spPr>
        <p:txBody>
          <a:bodyPr vert="horz" wrap="square" lIns="0" tIns="12700" rIns="0" bIns="0" rtlCol="0">
            <a:noAutofit/>
          </a:bodyPr>
          <a:lstStyle/>
          <a:p>
            <a:pPr marL="12700">
              <a:lnSpc>
                <a:spcPct val="100000"/>
              </a:lnSpc>
            </a:pPr>
            <a:r>
              <a:rPr lang="en-US" sz="1200" b="1" dirty="0">
                <a:solidFill>
                  <a:schemeClr val="tx2"/>
                </a:solidFill>
                <a:latin typeface="Arial Nova" panose="020B0504020202020204" pitchFamily="34" charset="0"/>
                <a:cs typeface="Montserrat"/>
              </a:rPr>
              <a:t>SQEP:</a:t>
            </a:r>
            <a:r>
              <a:rPr lang="en-US" sz="1200" b="1" spc="35" dirty="0">
                <a:solidFill>
                  <a:schemeClr val="tx2"/>
                </a:solidFill>
                <a:latin typeface="Arial Nova" panose="020B0504020202020204" pitchFamily="34" charset="0"/>
                <a:cs typeface="Montserrat"/>
              </a:rPr>
              <a:t> </a:t>
            </a:r>
            <a:r>
              <a:rPr lang="en-US" sz="1200" dirty="0">
                <a:latin typeface="Arial Nova" panose="020B0504020202020204" pitchFamily="34" charset="0"/>
                <a:cs typeface="Montserrat"/>
              </a:rPr>
              <a:t>Squamous Epithelial </a:t>
            </a:r>
            <a:r>
              <a:rPr lang="en-US" sz="1200" spc="-10" dirty="0">
                <a:latin typeface="Arial Nova" panose="020B0504020202020204" pitchFamily="34" charset="0"/>
                <a:cs typeface="Montserrat"/>
              </a:rPr>
              <a:t>Cells</a:t>
            </a:r>
            <a:endParaRPr lang="en-US" sz="1200" dirty="0">
              <a:latin typeface="Arial Nova" panose="020B0504020202020204" pitchFamily="34" charset="0"/>
              <a:cs typeface="Montserrat"/>
            </a:endParaRPr>
          </a:p>
          <a:p>
            <a:pPr marL="12700">
              <a:lnSpc>
                <a:spcPct val="100000"/>
              </a:lnSpc>
            </a:pPr>
            <a:r>
              <a:rPr lang="en-US" sz="1200" b="1" dirty="0">
                <a:solidFill>
                  <a:schemeClr val="tx2"/>
                </a:solidFill>
                <a:latin typeface="Arial Nova" panose="020B0504020202020204" pitchFamily="34" charset="0"/>
                <a:cs typeface="Montserrat"/>
              </a:rPr>
              <a:t>HYAL:</a:t>
            </a:r>
            <a:r>
              <a:rPr lang="en-US" sz="1200" b="1" spc="-25" dirty="0">
                <a:solidFill>
                  <a:schemeClr val="tx2"/>
                </a:solidFill>
                <a:latin typeface="Arial Nova" panose="020B0504020202020204" pitchFamily="34" charset="0"/>
                <a:cs typeface="Montserrat"/>
              </a:rPr>
              <a:t> </a:t>
            </a:r>
            <a:r>
              <a:rPr lang="en-US" sz="1200" dirty="0">
                <a:latin typeface="Arial Nova" panose="020B0504020202020204" pitchFamily="34" charset="0"/>
                <a:cs typeface="Montserrat"/>
              </a:rPr>
              <a:t>Hyaline Cast</a:t>
            </a:r>
          </a:p>
        </p:txBody>
      </p:sp>
      <p:cxnSp>
        <p:nvCxnSpPr>
          <p:cNvPr id="41" name="Straight Connector 40">
            <a:extLst>
              <a:ext uri="{FF2B5EF4-FFF2-40B4-BE49-F238E27FC236}">
                <a16:creationId xmlns:a16="http://schemas.microsoft.com/office/drawing/2014/main" id="{AB226902-8FA5-FBCB-418F-25B9949F27F7}"/>
              </a:ext>
            </a:extLst>
          </p:cNvPr>
          <p:cNvCxnSpPr/>
          <p:nvPr/>
        </p:nvCxnSpPr>
        <p:spPr>
          <a:xfrm>
            <a:off x="489374" y="5319316"/>
            <a:ext cx="781511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EF7CB10-AF74-07CE-C842-8C864BAEE740}"/>
              </a:ext>
            </a:extLst>
          </p:cNvPr>
          <p:cNvCxnSpPr/>
          <p:nvPr/>
        </p:nvCxnSpPr>
        <p:spPr>
          <a:xfrm>
            <a:off x="489374" y="6852682"/>
            <a:ext cx="781511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object 19">
            <a:extLst>
              <a:ext uri="{FF2B5EF4-FFF2-40B4-BE49-F238E27FC236}">
                <a16:creationId xmlns:a16="http://schemas.microsoft.com/office/drawing/2014/main" id="{167A0722-FDAF-7166-C848-2E50567AF701}"/>
              </a:ext>
            </a:extLst>
          </p:cNvPr>
          <p:cNvPicPr/>
          <p:nvPr/>
        </p:nvPicPr>
        <p:blipFill>
          <a:blip r:embed="rId2" cstate="print"/>
          <a:stretch>
            <a:fillRect/>
          </a:stretch>
        </p:blipFill>
        <p:spPr>
          <a:xfrm>
            <a:off x="2139946" y="3832993"/>
            <a:ext cx="1369870" cy="1318675"/>
          </a:xfrm>
          <a:prstGeom prst="rect">
            <a:avLst/>
          </a:prstGeom>
        </p:spPr>
      </p:pic>
      <p:pic>
        <p:nvPicPr>
          <p:cNvPr id="9" name="object 20">
            <a:extLst>
              <a:ext uri="{FF2B5EF4-FFF2-40B4-BE49-F238E27FC236}">
                <a16:creationId xmlns:a16="http://schemas.microsoft.com/office/drawing/2014/main" id="{9C45C2D0-20B5-070F-0D67-13686CABECAD}"/>
              </a:ext>
            </a:extLst>
          </p:cNvPr>
          <p:cNvPicPr/>
          <p:nvPr/>
        </p:nvPicPr>
        <p:blipFill>
          <a:blip r:embed="rId3" cstate="print"/>
          <a:stretch>
            <a:fillRect/>
          </a:stretch>
        </p:blipFill>
        <p:spPr>
          <a:xfrm>
            <a:off x="3731049" y="3832993"/>
            <a:ext cx="1369876" cy="1316783"/>
          </a:xfrm>
          <a:prstGeom prst="rect">
            <a:avLst/>
          </a:prstGeom>
        </p:spPr>
      </p:pic>
      <p:pic>
        <p:nvPicPr>
          <p:cNvPr id="10" name="object 21">
            <a:extLst>
              <a:ext uri="{FF2B5EF4-FFF2-40B4-BE49-F238E27FC236}">
                <a16:creationId xmlns:a16="http://schemas.microsoft.com/office/drawing/2014/main" id="{368C37DE-46A0-0AB3-082A-F31ECB8443A7}"/>
              </a:ext>
            </a:extLst>
          </p:cNvPr>
          <p:cNvPicPr/>
          <p:nvPr/>
        </p:nvPicPr>
        <p:blipFill>
          <a:blip r:embed="rId4" cstate="print"/>
          <a:stretch>
            <a:fillRect/>
          </a:stretch>
        </p:blipFill>
        <p:spPr>
          <a:xfrm>
            <a:off x="2139950" y="5486965"/>
            <a:ext cx="1369881" cy="1198066"/>
          </a:xfrm>
          <a:prstGeom prst="rect">
            <a:avLst/>
          </a:prstGeom>
        </p:spPr>
      </p:pic>
      <p:pic>
        <p:nvPicPr>
          <p:cNvPr id="11" name="object 22">
            <a:extLst>
              <a:ext uri="{FF2B5EF4-FFF2-40B4-BE49-F238E27FC236}">
                <a16:creationId xmlns:a16="http://schemas.microsoft.com/office/drawing/2014/main" id="{51C74029-5460-D817-852B-44E3F9448C73}"/>
              </a:ext>
            </a:extLst>
          </p:cNvPr>
          <p:cNvPicPr/>
          <p:nvPr/>
        </p:nvPicPr>
        <p:blipFill>
          <a:blip r:embed="rId5" cstate="print"/>
          <a:stretch>
            <a:fillRect/>
          </a:stretch>
        </p:blipFill>
        <p:spPr>
          <a:xfrm>
            <a:off x="3731049" y="5494383"/>
            <a:ext cx="1371176" cy="1150056"/>
          </a:xfrm>
          <a:prstGeom prst="rect">
            <a:avLst/>
          </a:prstGeom>
        </p:spPr>
      </p:pic>
    </p:spTree>
    <p:extLst>
      <p:ext uri="{BB962C8B-B14F-4D97-AF65-F5344CB8AC3E}">
        <p14:creationId xmlns:p14="http://schemas.microsoft.com/office/powerpoint/2010/main" val="2922965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AD707-F32B-6A2F-DC47-8FDEDF9B22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886D27-3BA2-4E79-D238-E09046928354}"/>
              </a:ext>
            </a:extLst>
          </p:cNvPr>
          <p:cNvSpPr>
            <a:spLocks noGrp="1"/>
          </p:cNvSpPr>
          <p:nvPr>
            <p:ph type="title"/>
          </p:nvPr>
        </p:nvSpPr>
        <p:spPr>
          <a:xfrm>
            <a:off x="539750" y="2292350"/>
            <a:ext cx="7955400" cy="2136453"/>
          </a:xfrm>
        </p:spPr>
        <p:txBody>
          <a:bodyPr/>
          <a:lstStyle/>
          <a:p>
            <a:r>
              <a:rPr lang="en-US" dirty="0"/>
              <a:t>Urinary Tract Infection UTI</a:t>
            </a:r>
            <a:br>
              <a:rPr lang="en-US" dirty="0"/>
            </a:br>
            <a:r>
              <a:rPr lang="en-US" dirty="0"/>
              <a:t>Unspecified</a:t>
            </a:r>
          </a:p>
        </p:txBody>
      </p:sp>
      <p:sp>
        <p:nvSpPr>
          <p:cNvPr id="3" name="Text Placeholder 2">
            <a:extLst>
              <a:ext uri="{FF2B5EF4-FFF2-40B4-BE49-F238E27FC236}">
                <a16:creationId xmlns:a16="http://schemas.microsoft.com/office/drawing/2014/main" id="{65261589-EF5A-E9D7-2B5F-EE87DF420F19}"/>
              </a:ext>
            </a:extLst>
          </p:cNvPr>
          <p:cNvSpPr>
            <a:spLocks noGrp="1"/>
          </p:cNvSpPr>
          <p:nvPr>
            <p:ph type="body" sz="quarter" idx="11"/>
          </p:nvPr>
        </p:nvSpPr>
        <p:spPr>
          <a:xfrm>
            <a:off x="539749" y="312517"/>
            <a:ext cx="7954962" cy="369332"/>
          </a:xfrm>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solidFill>
                  <a:schemeClr val="bg1"/>
                </a:solidFill>
                <a:latin typeface="Arial Nova" panose="020B0504020202020204" pitchFamily="34" charset="0"/>
                <a:cs typeface="Montserrat SemiBold"/>
              </a:rPr>
              <a:t>#2 </a:t>
            </a:r>
            <a:r>
              <a:rPr lang="en-US" sz="2400" b="1" spc="-20" dirty="0">
                <a:solidFill>
                  <a:schemeClr val="accent6"/>
                </a:solidFill>
                <a:latin typeface="Arial Nova" panose="020B0504020202020204" pitchFamily="34" charset="0"/>
                <a:cs typeface="Montserrat SemiBold"/>
              </a:rPr>
              <a:t>DIAGNOSIS</a:t>
            </a:r>
            <a:endParaRPr lang="en-US" sz="2400" b="1" dirty="0">
              <a:solidFill>
                <a:schemeClr val="accent6"/>
              </a:solidFill>
              <a:latin typeface="Arial Nova" panose="020B0504020202020204" pitchFamily="34" charset="0"/>
              <a:cs typeface="Montserrat SemiBold"/>
            </a:endParaRPr>
          </a:p>
        </p:txBody>
      </p:sp>
      <p:sp>
        <p:nvSpPr>
          <p:cNvPr id="4" name="Text Placeholder 3">
            <a:extLst>
              <a:ext uri="{FF2B5EF4-FFF2-40B4-BE49-F238E27FC236}">
                <a16:creationId xmlns:a16="http://schemas.microsoft.com/office/drawing/2014/main" id="{721B1A01-BE5A-EA4B-E166-B95F2D3667CD}"/>
              </a:ext>
            </a:extLst>
          </p:cNvPr>
          <p:cNvSpPr>
            <a:spLocks noGrp="1"/>
          </p:cNvSpPr>
          <p:nvPr>
            <p:ph type="body" sz="quarter" idx="12"/>
          </p:nvPr>
        </p:nvSpPr>
        <p:spPr>
          <a:xfrm>
            <a:off x="539750" y="4581203"/>
            <a:ext cx="8153399" cy="2054295"/>
          </a:xfrm>
        </p:spPr>
        <p:txBody>
          <a:bodyPr/>
          <a:lstStyle/>
          <a:p>
            <a:r>
              <a:rPr lang="en-US" dirty="0"/>
              <a:t>Routine urinalysis enables physicians to make determinations. Combined with appropriate tests and clinical context, its results significantly aid diagnosis, leading to quicker, targeted treatment that reduces discomfort, prevents complications, and promotes responsible antibiotic use.</a:t>
            </a:r>
          </a:p>
        </p:txBody>
      </p:sp>
    </p:spTree>
    <p:extLst>
      <p:ext uri="{BB962C8B-B14F-4D97-AF65-F5344CB8AC3E}">
        <p14:creationId xmlns:p14="http://schemas.microsoft.com/office/powerpoint/2010/main" val="1675040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5293B-6921-57D4-BC53-13954CDCB1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D5BCC8-1D2A-3BEC-9895-E380D388421C}"/>
              </a:ext>
            </a:extLst>
          </p:cNvPr>
          <p:cNvSpPr>
            <a:spLocks noGrp="1"/>
          </p:cNvSpPr>
          <p:nvPr>
            <p:ph type="title"/>
          </p:nvPr>
        </p:nvSpPr>
        <p:spPr/>
        <p:txBody>
          <a:bodyPr/>
          <a:lstStyle/>
          <a:p>
            <a:r>
              <a:rPr lang="en-US" dirty="0"/>
              <a:t>Patient History</a:t>
            </a:r>
          </a:p>
        </p:txBody>
      </p:sp>
      <p:sp>
        <p:nvSpPr>
          <p:cNvPr id="3" name="Text Placeholder 2">
            <a:extLst>
              <a:ext uri="{FF2B5EF4-FFF2-40B4-BE49-F238E27FC236}">
                <a16:creationId xmlns:a16="http://schemas.microsoft.com/office/drawing/2014/main" id="{5B5EA883-0AB2-5049-8257-BC61EFBC502B}"/>
              </a:ext>
            </a:extLst>
          </p:cNvPr>
          <p:cNvSpPr>
            <a:spLocks noGrp="1"/>
          </p:cNvSpPr>
          <p:nvPr>
            <p:ph type="body" sz="quarter" idx="10"/>
          </p:nvPr>
        </p:nvSpPr>
        <p:spPr>
          <a:xfrm>
            <a:off x="490538" y="3663950"/>
            <a:ext cx="8050212" cy="4632037"/>
          </a:xfrm>
        </p:spPr>
        <p:txBody>
          <a:bodyPr/>
          <a:lstStyle/>
          <a:p>
            <a:r>
              <a:rPr lang="en-US" dirty="0"/>
              <a:t>Patient complaining </a:t>
            </a:r>
            <a:br>
              <a:rPr lang="en-US" dirty="0"/>
            </a:br>
            <a:r>
              <a:rPr lang="en-US" dirty="0"/>
              <a:t>about abdominal distention </a:t>
            </a:r>
            <a:br>
              <a:rPr lang="en-US" dirty="0"/>
            </a:br>
            <a:r>
              <a:rPr lang="en-US" dirty="0"/>
              <a:t>and loss of appetite </a:t>
            </a:r>
          </a:p>
          <a:p>
            <a:r>
              <a:rPr lang="en-US" dirty="0"/>
              <a:t>Patient has Uremia </a:t>
            </a:r>
            <a:br>
              <a:rPr lang="en-US" dirty="0"/>
            </a:br>
            <a:r>
              <a:rPr lang="en-US" dirty="0"/>
              <a:t>and Urinary Tract Obstruction</a:t>
            </a:r>
          </a:p>
          <a:p>
            <a:r>
              <a:rPr lang="en-US" dirty="0"/>
              <a:t>Patient diagnosed </a:t>
            </a:r>
            <a:br>
              <a:rPr lang="en-US" dirty="0"/>
            </a:br>
            <a:r>
              <a:rPr lang="en-US" dirty="0"/>
              <a:t>with Chronic Renal Failure</a:t>
            </a:r>
          </a:p>
          <a:p>
            <a:endParaRPr lang="en-US" dirty="0"/>
          </a:p>
        </p:txBody>
      </p:sp>
      <p:sp>
        <p:nvSpPr>
          <p:cNvPr id="4" name="Text Placeholder 3">
            <a:extLst>
              <a:ext uri="{FF2B5EF4-FFF2-40B4-BE49-F238E27FC236}">
                <a16:creationId xmlns:a16="http://schemas.microsoft.com/office/drawing/2014/main" id="{8CCB641E-D6AF-1121-6D97-D516A752813E}"/>
              </a:ext>
            </a:extLst>
          </p:cNvPr>
          <p:cNvSpPr>
            <a:spLocks noGrp="1"/>
          </p:cNvSpPr>
          <p:nvPr>
            <p:ph type="body" sz="quarter" idx="11"/>
          </p:nvPr>
        </p:nvSpPr>
        <p:spPr>
          <a:xfrm>
            <a:off x="490538" y="312517"/>
            <a:ext cx="7954962" cy="369332"/>
          </a:xfrm>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solidFill>
                  <a:schemeClr val="bg1"/>
                </a:solidFill>
                <a:latin typeface="Arial Nova" panose="020B0504020202020204" pitchFamily="34" charset="0"/>
                <a:cs typeface="Montserrat SemiBold"/>
              </a:rPr>
              <a:t>#3</a:t>
            </a:r>
            <a:endParaRPr lang="en-US" sz="2400" b="1" dirty="0">
              <a:solidFill>
                <a:schemeClr val="bg1"/>
              </a:solidFill>
              <a:latin typeface="Arial Nova" panose="020B0504020202020204" pitchFamily="34" charset="0"/>
              <a:cs typeface="Montserrat SemiBold"/>
            </a:endParaRPr>
          </a:p>
        </p:txBody>
      </p:sp>
      <p:sp>
        <p:nvSpPr>
          <p:cNvPr id="5" name="Text Placeholder 4">
            <a:extLst>
              <a:ext uri="{FF2B5EF4-FFF2-40B4-BE49-F238E27FC236}">
                <a16:creationId xmlns:a16="http://schemas.microsoft.com/office/drawing/2014/main" id="{51E1796A-2AE7-9A6C-0A4D-C30C88F539FA}"/>
              </a:ext>
            </a:extLst>
          </p:cNvPr>
          <p:cNvSpPr>
            <a:spLocks noGrp="1"/>
          </p:cNvSpPr>
          <p:nvPr>
            <p:ph type="body" sz="quarter" idx="12"/>
          </p:nvPr>
        </p:nvSpPr>
        <p:spPr/>
        <p:txBody>
          <a:bodyPr/>
          <a:lstStyle/>
          <a:p>
            <a:r>
              <a:rPr lang="en-US" dirty="0"/>
              <a:t>Male, 80 years old</a:t>
            </a:r>
          </a:p>
        </p:txBody>
      </p:sp>
      <p:pic>
        <p:nvPicPr>
          <p:cNvPr id="7" name="Picture Placeholder 6" descr="A person with a beard&#10;&#10;AI-generated content may be incorrect.">
            <a:extLst>
              <a:ext uri="{FF2B5EF4-FFF2-40B4-BE49-F238E27FC236}">
                <a16:creationId xmlns:a16="http://schemas.microsoft.com/office/drawing/2014/main" id="{0E9EC70A-1674-0064-D96D-7BB5DF41B8B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39" r="31083"/>
          <a:stretch/>
        </p:blipFill>
        <p:spPr>
          <a:xfrm>
            <a:off x="4760819" y="449298"/>
            <a:ext cx="3813175" cy="3720265"/>
          </a:xfrm>
          <a:ln>
            <a:noFill/>
          </a:ln>
        </p:spPr>
      </p:pic>
    </p:spTree>
    <p:extLst>
      <p:ext uri="{BB962C8B-B14F-4D97-AF65-F5344CB8AC3E}">
        <p14:creationId xmlns:p14="http://schemas.microsoft.com/office/powerpoint/2010/main" val="2967428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6EE39-5565-739D-E0FD-B6E5EC4FB9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8A6818-46FF-2827-3A47-36B2DA1CB99D}"/>
              </a:ext>
            </a:extLst>
          </p:cNvPr>
          <p:cNvSpPr>
            <a:spLocks noGrp="1"/>
          </p:cNvSpPr>
          <p:nvPr>
            <p:ph type="title"/>
          </p:nvPr>
        </p:nvSpPr>
        <p:spPr/>
        <p:txBody>
          <a:bodyPr/>
          <a:lstStyle/>
          <a:p>
            <a:r>
              <a:rPr lang="en-US" dirty="0"/>
              <a:t>Analysis with </a:t>
            </a:r>
            <a:br>
              <a:rPr lang="en-US" dirty="0"/>
            </a:br>
            <a:r>
              <a:rPr lang="en-US" b="1" dirty="0" err="1"/>
              <a:t>DxU</a:t>
            </a:r>
            <a:r>
              <a:rPr lang="en-US" b="1" dirty="0"/>
              <a:t> Iris </a:t>
            </a:r>
            <a:r>
              <a:rPr lang="en-US" dirty="0"/>
              <a:t>Technology</a:t>
            </a:r>
          </a:p>
        </p:txBody>
      </p:sp>
      <p:sp>
        <p:nvSpPr>
          <p:cNvPr id="3" name="Text Placeholder 2">
            <a:extLst>
              <a:ext uri="{FF2B5EF4-FFF2-40B4-BE49-F238E27FC236}">
                <a16:creationId xmlns:a16="http://schemas.microsoft.com/office/drawing/2014/main" id="{3D60E987-BCED-1F99-2F75-DCD45966D277}"/>
              </a:ext>
            </a:extLst>
          </p:cNvPr>
          <p:cNvSpPr>
            <a:spLocks noGrp="1"/>
          </p:cNvSpPr>
          <p:nvPr>
            <p:ph type="body" sz="quarter" idx="11"/>
          </p:nvPr>
        </p:nvSpPr>
        <p:spPr>
          <a:xfrm>
            <a:off x="539749" y="312517"/>
            <a:ext cx="7954962" cy="369332"/>
          </a:xfrm>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solidFill>
                  <a:schemeClr val="bg1"/>
                </a:solidFill>
                <a:latin typeface="Arial Nova" panose="020B0504020202020204" pitchFamily="34" charset="0"/>
                <a:cs typeface="Montserrat SemiBold"/>
              </a:rPr>
              <a:t>#3</a:t>
            </a:r>
            <a:endParaRPr lang="en-US" sz="2400" b="1" dirty="0">
              <a:solidFill>
                <a:schemeClr val="bg1"/>
              </a:solidFill>
              <a:latin typeface="Arial Nova" panose="020B0504020202020204" pitchFamily="34" charset="0"/>
              <a:cs typeface="Montserrat SemiBold"/>
            </a:endParaRPr>
          </a:p>
        </p:txBody>
      </p:sp>
      <p:grpSp>
        <p:nvGrpSpPr>
          <p:cNvPr id="4" name="Group 3">
            <a:extLst>
              <a:ext uri="{FF2B5EF4-FFF2-40B4-BE49-F238E27FC236}">
                <a16:creationId xmlns:a16="http://schemas.microsoft.com/office/drawing/2014/main" id="{D4618805-AD14-2257-F286-7A7071593D0F}"/>
              </a:ext>
            </a:extLst>
          </p:cNvPr>
          <p:cNvGrpSpPr/>
          <p:nvPr/>
        </p:nvGrpSpPr>
        <p:grpSpPr>
          <a:xfrm>
            <a:off x="539750" y="2996428"/>
            <a:ext cx="7848600" cy="4858522"/>
            <a:chOff x="577374" y="3539838"/>
            <a:chExt cx="5245474" cy="3247108"/>
          </a:xfrm>
        </p:grpSpPr>
        <p:pic>
          <p:nvPicPr>
            <p:cNvPr id="5" name="bg object 21">
              <a:extLst>
                <a:ext uri="{FF2B5EF4-FFF2-40B4-BE49-F238E27FC236}">
                  <a16:creationId xmlns:a16="http://schemas.microsoft.com/office/drawing/2014/main" id="{48FB792E-7DFB-8791-1A58-064380EDE1D7}"/>
                </a:ext>
              </a:extLst>
            </p:cNvPr>
            <p:cNvPicPr/>
            <p:nvPr/>
          </p:nvPicPr>
          <p:blipFill>
            <a:blip r:embed="rId2" cstate="print"/>
            <a:stretch>
              <a:fillRect/>
            </a:stretch>
          </p:blipFill>
          <p:spPr>
            <a:xfrm>
              <a:off x="577374" y="3539838"/>
              <a:ext cx="3123815" cy="2419457"/>
            </a:xfrm>
            <a:prstGeom prst="rect">
              <a:avLst/>
            </a:prstGeom>
          </p:spPr>
        </p:pic>
        <p:pic>
          <p:nvPicPr>
            <p:cNvPr id="6" name="bg object 20">
              <a:extLst>
                <a:ext uri="{FF2B5EF4-FFF2-40B4-BE49-F238E27FC236}">
                  <a16:creationId xmlns:a16="http://schemas.microsoft.com/office/drawing/2014/main" id="{C9E75B11-D209-2792-1A8D-3A5D7B5E6537}"/>
                </a:ext>
              </a:extLst>
            </p:cNvPr>
            <p:cNvPicPr/>
            <p:nvPr/>
          </p:nvPicPr>
          <p:blipFill>
            <a:blip r:embed="rId3" cstate="print"/>
            <a:stretch>
              <a:fillRect/>
            </a:stretch>
          </p:blipFill>
          <p:spPr>
            <a:xfrm>
              <a:off x="2698115" y="4352090"/>
              <a:ext cx="3124733" cy="2434856"/>
            </a:xfrm>
            <a:prstGeom prst="rect">
              <a:avLst/>
            </a:prstGeom>
          </p:spPr>
        </p:pic>
      </p:grpSp>
    </p:spTree>
    <p:extLst>
      <p:ext uri="{BB962C8B-B14F-4D97-AF65-F5344CB8AC3E}">
        <p14:creationId xmlns:p14="http://schemas.microsoft.com/office/powerpoint/2010/main" val="910662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BFCE4-7417-8223-3107-06B18D602997}"/>
            </a:ext>
          </a:extLst>
        </p:cNvPr>
        <p:cNvGrpSpPr/>
        <p:nvPr/>
      </p:nvGrpSpPr>
      <p:grpSpPr>
        <a:xfrm>
          <a:off x="0" y="0"/>
          <a:ext cx="0" cy="0"/>
          <a:chOff x="0" y="0"/>
          <a:chExt cx="0" cy="0"/>
        </a:xfrm>
      </p:grpSpPr>
      <p:pic>
        <p:nvPicPr>
          <p:cNvPr id="4" name="object 4">
            <a:extLst>
              <a:ext uri="{FF2B5EF4-FFF2-40B4-BE49-F238E27FC236}">
                <a16:creationId xmlns:a16="http://schemas.microsoft.com/office/drawing/2014/main" id="{8ACA9219-6A04-024C-526E-255C85CADE11}"/>
              </a:ext>
            </a:extLst>
          </p:cNvPr>
          <p:cNvPicPr/>
          <p:nvPr/>
        </p:nvPicPr>
        <p:blipFill>
          <a:blip r:embed="rId2" cstate="print"/>
          <a:stretch>
            <a:fillRect/>
          </a:stretch>
        </p:blipFill>
        <p:spPr>
          <a:xfrm>
            <a:off x="-6817069" y="3055619"/>
            <a:ext cx="312419" cy="295655"/>
          </a:xfrm>
          <a:prstGeom prst="rect">
            <a:avLst/>
          </a:prstGeom>
        </p:spPr>
      </p:pic>
      <p:sp>
        <p:nvSpPr>
          <p:cNvPr id="18" name="Title 17">
            <a:extLst>
              <a:ext uri="{FF2B5EF4-FFF2-40B4-BE49-F238E27FC236}">
                <a16:creationId xmlns:a16="http://schemas.microsoft.com/office/drawing/2014/main" id="{6F8F8558-7440-17E6-30B8-23E3E65878D8}"/>
              </a:ext>
            </a:extLst>
          </p:cNvPr>
          <p:cNvSpPr>
            <a:spLocks noGrp="1"/>
          </p:cNvSpPr>
          <p:nvPr>
            <p:ph type="title"/>
          </p:nvPr>
        </p:nvSpPr>
        <p:spPr/>
        <p:txBody>
          <a:bodyPr/>
          <a:lstStyle/>
          <a:p>
            <a:r>
              <a:rPr lang="en-US" sz="4400" dirty="0"/>
              <a:t>Urine Chemistry Results</a:t>
            </a:r>
          </a:p>
        </p:txBody>
      </p:sp>
      <p:sp>
        <p:nvSpPr>
          <p:cNvPr id="6" name="Text Placeholder 5">
            <a:extLst>
              <a:ext uri="{FF2B5EF4-FFF2-40B4-BE49-F238E27FC236}">
                <a16:creationId xmlns:a16="http://schemas.microsoft.com/office/drawing/2014/main" id="{BF3850D7-64C7-68B4-8147-74C1DFC02C5D}"/>
              </a:ext>
            </a:extLst>
          </p:cNvPr>
          <p:cNvSpPr>
            <a:spLocks noGrp="1"/>
          </p:cNvSpPr>
          <p:nvPr>
            <p:ph type="body" sz="quarter" idx="11"/>
          </p:nvPr>
        </p:nvSpPr>
        <p:spPr>
          <a:xfrm>
            <a:off x="490538" y="312517"/>
            <a:ext cx="7954962" cy="369332"/>
          </a:xfrm>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solidFill>
                  <a:schemeClr val="bg1"/>
                </a:solidFill>
                <a:latin typeface="Arial Nova" panose="020B0504020202020204" pitchFamily="34" charset="0"/>
                <a:cs typeface="Montserrat SemiBold"/>
              </a:rPr>
              <a:t>#3</a:t>
            </a:r>
            <a:endParaRPr lang="en-US" sz="2400" b="1" dirty="0">
              <a:solidFill>
                <a:schemeClr val="bg1"/>
              </a:solidFill>
              <a:latin typeface="Arial Nova" panose="020B0504020202020204" pitchFamily="34" charset="0"/>
              <a:cs typeface="Montserrat SemiBold"/>
            </a:endParaRPr>
          </a:p>
        </p:txBody>
      </p:sp>
      <p:pic>
        <p:nvPicPr>
          <p:cNvPr id="19" name="object 11">
            <a:extLst>
              <a:ext uri="{FF2B5EF4-FFF2-40B4-BE49-F238E27FC236}">
                <a16:creationId xmlns:a16="http://schemas.microsoft.com/office/drawing/2014/main" id="{97C7115A-C367-DA87-9C2B-6F49A2F0CDF5}"/>
              </a:ext>
            </a:extLst>
          </p:cNvPr>
          <p:cNvPicPr/>
          <p:nvPr/>
        </p:nvPicPr>
        <p:blipFill>
          <a:blip r:embed="rId3">
            <a:extLst>
              <a:ext uri="{96DAC541-7B7A-43D3-8B79-37D633B846F1}">
                <asvg:svgBlip xmlns:asvg="http://schemas.microsoft.com/office/drawing/2016/SVG/main" r:embed="rId4"/>
              </a:ext>
            </a:extLst>
          </a:blip>
          <a:srcRect l="12397" t="32371" r="13298" b="27099"/>
          <a:stretch/>
        </p:blipFill>
        <p:spPr>
          <a:xfrm>
            <a:off x="387350" y="7824729"/>
            <a:ext cx="2178611" cy="792221"/>
          </a:xfrm>
          <a:prstGeom prst="rect">
            <a:avLst/>
          </a:prstGeom>
        </p:spPr>
      </p:pic>
      <p:graphicFrame>
        <p:nvGraphicFramePr>
          <p:cNvPr id="7" name="object 9">
            <a:extLst>
              <a:ext uri="{FF2B5EF4-FFF2-40B4-BE49-F238E27FC236}">
                <a16:creationId xmlns:a16="http://schemas.microsoft.com/office/drawing/2014/main" id="{F4BDE74D-F51E-696A-61E5-DEC6C68E99EC}"/>
              </a:ext>
            </a:extLst>
          </p:cNvPr>
          <p:cNvGraphicFramePr>
            <a:graphicFrameLocks noGrp="1"/>
          </p:cNvGraphicFramePr>
          <p:nvPr>
            <p:extLst>
              <p:ext uri="{D42A27DB-BD31-4B8C-83A1-F6EECF244321}">
                <p14:modId xmlns:p14="http://schemas.microsoft.com/office/powerpoint/2010/main" val="842503132"/>
              </p:ext>
            </p:extLst>
          </p:nvPr>
        </p:nvGraphicFramePr>
        <p:xfrm>
          <a:off x="497456" y="2139950"/>
          <a:ext cx="7948481" cy="5410221"/>
        </p:xfrm>
        <a:graphic>
          <a:graphicData uri="http://schemas.openxmlformats.org/drawingml/2006/table">
            <a:tbl>
              <a:tblPr firstRow="1" bandRow="1">
                <a:tableStyleId>{2D5ABB26-0587-4C30-8999-92F81FD0307C}</a:tableStyleId>
              </a:tblPr>
              <a:tblGrid>
                <a:gridCol w="2050225">
                  <a:extLst>
                    <a:ext uri="{9D8B030D-6E8A-4147-A177-3AD203B41FA5}">
                      <a16:colId xmlns:a16="http://schemas.microsoft.com/office/drawing/2014/main" val="20000"/>
                    </a:ext>
                  </a:extLst>
                </a:gridCol>
                <a:gridCol w="1864964">
                  <a:extLst>
                    <a:ext uri="{9D8B030D-6E8A-4147-A177-3AD203B41FA5}">
                      <a16:colId xmlns:a16="http://schemas.microsoft.com/office/drawing/2014/main" val="20001"/>
                    </a:ext>
                  </a:extLst>
                </a:gridCol>
                <a:gridCol w="2496395">
                  <a:extLst>
                    <a:ext uri="{9D8B030D-6E8A-4147-A177-3AD203B41FA5}">
                      <a16:colId xmlns:a16="http://schemas.microsoft.com/office/drawing/2014/main" val="20002"/>
                    </a:ext>
                  </a:extLst>
                </a:gridCol>
                <a:gridCol w="1536897">
                  <a:extLst>
                    <a:ext uri="{9D8B030D-6E8A-4147-A177-3AD203B41FA5}">
                      <a16:colId xmlns:a16="http://schemas.microsoft.com/office/drawing/2014/main" val="20003"/>
                    </a:ext>
                  </a:extLst>
                </a:gridCol>
              </a:tblGrid>
              <a:tr h="401709">
                <a:tc>
                  <a:txBody>
                    <a:bodyPr/>
                    <a:lstStyle/>
                    <a:p>
                      <a:pPr marR="97155" algn="ctr">
                        <a:lnSpc>
                          <a:spcPct val="100000"/>
                        </a:lnSpc>
                        <a:spcBef>
                          <a:spcPts val="695"/>
                        </a:spcBef>
                      </a:pPr>
                      <a:r>
                        <a:rPr sz="1400" b="1" spc="-20" dirty="0">
                          <a:solidFill>
                            <a:schemeClr val="bg1"/>
                          </a:solidFill>
                          <a:latin typeface="Arial Nova" panose="020B0504020202020204" pitchFamily="34" charset="0"/>
                          <a:cs typeface="Montserrat"/>
                        </a:rPr>
                        <a:t>TEST</a:t>
                      </a:r>
                      <a:endParaRPr sz="1400" dirty="0">
                        <a:solidFill>
                          <a:schemeClr val="bg1"/>
                        </a:solidFill>
                        <a:latin typeface="Arial Nova" panose="020B0504020202020204" pitchFamily="34" charset="0"/>
                        <a:cs typeface="Montserrat"/>
                      </a:endParaRPr>
                    </a:p>
                  </a:txBody>
                  <a:tcPr marL="0" marR="0" marT="88265" marB="0">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a:solidFill>
                        <a:srgbClr val="A4A4A4"/>
                      </a:solidFill>
                      <a:prstDash val="solid"/>
                    </a:lnB>
                    <a:solidFill>
                      <a:schemeClr val="tx2"/>
                    </a:solidFill>
                  </a:tcPr>
                </a:tc>
                <a:tc>
                  <a:txBody>
                    <a:bodyPr/>
                    <a:lstStyle/>
                    <a:p>
                      <a:pPr marR="75565" algn="ctr">
                        <a:lnSpc>
                          <a:spcPct val="100000"/>
                        </a:lnSpc>
                        <a:spcBef>
                          <a:spcPts val="695"/>
                        </a:spcBef>
                      </a:pPr>
                      <a:r>
                        <a:rPr sz="1400" b="1" spc="-10" dirty="0">
                          <a:solidFill>
                            <a:schemeClr val="bg1"/>
                          </a:solidFill>
                          <a:latin typeface="Arial Nova" panose="020B0504020202020204" pitchFamily="34" charset="0"/>
                          <a:cs typeface="Montserrat"/>
                        </a:rPr>
                        <a:t>RESULT</a:t>
                      </a:r>
                      <a:endParaRPr sz="1400" dirty="0">
                        <a:solidFill>
                          <a:schemeClr val="bg1"/>
                        </a:solidFill>
                        <a:latin typeface="Arial Nova" panose="020B0504020202020204" pitchFamily="34" charset="0"/>
                        <a:cs typeface="Montserrat"/>
                      </a:endParaRPr>
                    </a:p>
                  </a:txBody>
                  <a:tcPr marL="0" marR="0" marT="882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cap="flat" cmpd="sng" algn="ctr">
                      <a:solidFill>
                        <a:srgbClr val="A4A4A4"/>
                      </a:solidFill>
                      <a:prstDash val="solid"/>
                      <a:round/>
                      <a:headEnd type="none" w="med" len="med"/>
                      <a:tailEnd type="none" w="med" len="med"/>
                    </a:lnB>
                    <a:solidFill>
                      <a:schemeClr val="tx2"/>
                    </a:solidFill>
                  </a:tcPr>
                </a:tc>
                <a:tc>
                  <a:txBody>
                    <a:bodyPr/>
                    <a:lstStyle/>
                    <a:p>
                      <a:pPr marL="66040" algn="ctr">
                        <a:lnSpc>
                          <a:spcPct val="100000"/>
                        </a:lnSpc>
                        <a:spcBef>
                          <a:spcPts val="695"/>
                        </a:spcBef>
                      </a:pPr>
                      <a:r>
                        <a:rPr sz="1400" b="1" dirty="0">
                          <a:solidFill>
                            <a:schemeClr val="bg1"/>
                          </a:solidFill>
                          <a:latin typeface="Arial Nova" panose="020B0504020202020204" pitchFamily="34" charset="0"/>
                          <a:cs typeface="Montserrat"/>
                        </a:rPr>
                        <a:t>NORMAL</a:t>
                      </a:r>
                      <a:r>
                        <a:rPr sz="1400" b="1" spc="65" dirty="0">
                          <a:solidFill>
                            <a:schemeClr val="bg1"/>
                          </a:solidFill>
                          <a:latin typeface="Arial Nova" panose="020B0504020202020204" pitchFamily="34" charset="0"/>
                          <a:cs typeface="Montserrat"/>
                        </a:rPr>
                        <a:t> </a:t>
                      </a:r>
                      <a:r>
                        <a:rPr sz="1400" b="1" spc="-10" dirty="0">
                          <a:solidFill>
                            <a:schemeClr val="bg1"/>
                          </a:solidFill>
                          <a:latin typeface="Arial Nova" panose="020B0504020202020204" pitchFamily="34" charset="0"/>
                          <a:cs typeface="Montserrat"/>
                        </a:rPr>
                        <a:t>VALUE*</a:t>
                      </a:r>
                      <a:endParaRPr sz="1400" dirty="0">
                        <a:solidFill>
                          <a:schemeClr val="bg1"/>
                        </a:solidFill>
                        <a:latin typeface="Arial Nova" panose="020B0504020202020204" pitchFamily="34" charset="0"/>
                        <a:cs typeface="Montserrat"/>
                      </a:endParaRPr>
                    </a:p>
                  </a:txBody>
                  <a:tcPr marL="0" marR="0" marT="882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cap="flat" cmpd="sng" algn="ctr">
                      <a:solidFill>
                        <a:srgbClr val="A4A4A4"/>
                      </a:solidFill>
                      <a:prstDash val="solid"/>
                      <a:round/>
                      <a:headEnd type="none" w="med" len="med"/>
                      <a:tailEnd type="none" w="med" len="med"/>
                    </a:lnB>
                    <a:solidFill>
                      <a:schemeClr val="tx2"/>
                    </a:solidFill>
                  </a:tcPr>
                </a:tc>
                <a:tc>
                  <a:txBody>
                    <a:bodyPr/>
                    <a:lstStyle/>
                    <a:p>
                      <a:pPr marL="45720" algn="ctr">
                        <a:lnSpc>
                          <a:spcPct val="100000"/>
                        </a:lnSpc>
                        <a:spcBef>
                          <a:spcPts val="695"/>
                        </a:spcBef>
                      </a:pPr>
                      <a:r>
                        <a:rPr sz="1400" b="1" spc="-20" dirty="0">
                          <a:solidFill>
                            <a:schemeClr val="bg1"/>
                          </a:solidFill>
                          <a:latin typeface="Arial Nova" panose="020B0504020202020204" pitchFamily="34" charset="0"/>
                          <a:cs typeface="Montserrat"/>
                        </a:rPr>
                        <a:t>FLAG</a:t>
                      </a:r>
                      <a:endParaRPr sz="1400" dirty="0">
                        <a:solidFill>
                          <a:schemeClr val="bg1"/>
                        </a:solidFill>
                        <a:latin typeface="Arial Nova" panose="020B0504020202020204" pitchFamily="34" charset="0"/>
                        <a:cs typeface="Montserrat"/>
                      </a:endParaRPr>
                    </a:p>
                  </a:txBody>
                  <a:tcPr marL="0" marR="0" marT="88265" marB="0">
                    <a:lnL w="6350" cap="flat" cmpd="sng" algn="ctr">
                      <a:solidFill>
                        <a:schemeClr val="bg1">
                          <a:lumMod val="65000"/>
                        </a:schemeClr>
                      </a:solidFill>
                      <a:prstDash val="solid"/>
                      <a:round/>
                      <a:headEnd type="none" w="med" len="med"/>
                      <a:tailEnd type="none" w="med" len="med"/>
                    </a:lnL>
                    <a:lnT w="12700">
                      <a:solidFill>
                        <a:srgbClr val="A4A4A4"/>
                      </a:solidFill>
                      <a:prstDash val="solid"/>
                    </a:lnT>
                    <a:lnB w="12700" cap="flat" cmpd="sng" algn="ctr">
                      <a:solidFill>
                        <a:srgbClr val="A4A4A4"/>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417376">
                <a:tc>
                  <a:txBody>
                    <a:bodyPr/>
                    <a:lstStyle/>
                    <a:p>
                      <a:pPr marR="100330" algn="ctr">
                        <a:lnSpc>
                          <a:spcPct val="100000"/>
                        </a:lnSpc>
                        <a:spcBef>
                          <a:spcPts val="755"/>
                        </a:spcBef>
                      </a:pPr>
                      <a:r>
                        <a:rPr sz="1400" b="1" spc="-10" dirty="0">
                          <a:solidFill>
                            <a:schemeClr val="tx1"/>
                          </a:solidFill>
                          <a:latin typeface="Arial Nova" panose="020B0504020202020204" pitchFamily="34" charset="0"/>
                          <a:cs typeface="Montserrat"/>
                        </a:rPr>
                        <a:t>Glucose</a:t>
                      </a:r>
                      <a:endParaRPr sz="1400" dirty="0">
                        <a:solidFill>
                          <a:schemeClr val="tx1"/>
                        </a:solidFill>
                        <a:latin typeface="Arial Nova" panose="020B0504020202020204" pitchFamily="34" charset="0"/>
                        <a:cs typeface="Montserrat"/>
                      </a:endParaRPr>
                    </a:p>
                  </a:txBody>
                  <a:tcPr marL="0" marR="0" marT="95885" marB="0">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marR="97790" algn="ctr">
                        <a:lnSpc>
                          <a:spcPct val="100000"/>
                        </a:lnSpc>
                        <a:spcBef>
                          <a:spcPts val="755"/>
                        </a:spcBef>
                      </a:pPr>
                      <a:r>
                        <a:rPr sz="1400" spc="-25" dirty="0">
                          <a:solidFill>
                            <a:schemeClr val="tx1"/>
                          </a:solidFill>
                          <a:latin typeface="Arial Nova" panose="020B0504020202020204" pitchFamily="34" charset="0"/>
                          <a:cs typeface="Montserrat"/>
                        </a:rPr>
                        <a:t>NEG</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marL="69215" algn="ctr">
                        <a:lnSpc>
                          <a:spcPct val="100000"/>
                        </a:lnSpc>
                        <a:spcBef>
                          <a:spcPts val="755"/>
                        </a:spcBef>
                      </a:pPr>
                      <a:r>
                        <a:rPr sz="1400" b="1" spc="-10" dirty="0">
                          <a:solidFill>
                            <a:schemeClr val="tx1"/>
                          </a:solidFill>
                          <a:latin typeface="Arial Nova" panose="020B0504020202020204" pitchFamily="34" charset="0"/>
                          <a:cs typeface="Montserrat"/>
                        </a:rPr>
                        <a:t>Negative</a:t>
                      </a:r>
                      <a:endParaRPr sz="140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a:lnSpc>
                          <a:spcPct val="100000"/>
                        </a:lnSpc>
                      </a:pPr>
                      <a:endParaRPr sz="110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lnT w="12700">
                      <a:solidFill>
                        <a:srgbClr val="A4A4A4"/>
                      </a:solidFill>
                      <a:prstDash val="solid"/>
                    </a:lnT>
                    <a:solidFill>
                      <a:srgbClr val="A4A4A4">
                        <a:alpha val="19999"/>
                      </a:srgbClr>
                    </a:solidFill>
                  </a:tcPr>
                </a:tc>
                <a:extLst>
                  <a:ext uri="{0D108BD9-81ED-4DB2-BD59-A6C34878D82A}">
                    <a16:rowId xmlns:a16="http://schemas.microsoft.com/office/drawing/2014/main" val="10001"/>
                  </a:ext>
                </a:extLst>
              </a:tr>
              <a:tr h="417376">
                <a:tc>
                  <a:txBody>
                    <a:bodyPr/>
                    <a:lstStyle/>
                    <a:p>
                      <a:pPr marR="98425" algn="ctr">
                        <a:lnSpc>
                          <a:spcPct val="100000"/>
                        </a:lnSpc>
                        <a:spcBef>
                          <a:spcPts val="755"/>
                        </a:spcBef>
                      </a:pPr>
                      <a:r>
                        <a:rPr sz="1400" b="1" spc="-10" dirty="0">
                          <a:solidFill>
                            <a:schemeClr val="tx1"/>
                          </a:solidFill>
                          <a:latin typeface="Arial Nova" panose="020B0504020202020204" pitchFamily="34" charset="0"/>
                          <a:cs typeface="Montserrat"/>
                        </a:rPr>
                        <a:t>Protein</a:t>
                      </a:r>
                      <a:endParaRPr sz="1400">
                        <a:solidFill>
                          <a:schemeClr val="tx1"/>
                        </a:solidFill>
                        <a:latin typeface="Arial Nova" panose="020B0504020202020204" pitchFamily="34" charset="0"/>
                        <a:cs typeface="Montserrat"/>
                      </a:endParaRPr>
                    </a:p>
                  </a:txBody>
                  <a:tcPr marL="0" marR="0" marT="95885" marB="0">
                    <a:lnR w="6350" cap="flat" cmpd="sng" algn="ctr">
                      <a:solidFill>
                        <a:schemeClr val="bg1">
                          <a:lumMod val="65000"/>
                        </a:schemeClr>
                      </a:solidFill>
                      <a:prstDash val="solid"/>
                      <a:round/>
                      <a:headEnd type="none" w="med" len="med"/>
                      <a:tailEnd type="none" w="med" len="med"/>
                    </a:lnR>
                  </a:tcPr>
                </a:tc>
                <a:tc>
                  <a:txBody>
                    <a:bodyPr/>
                    <a:lstStyle/>
                    <a:p>
                      <a:pPr marR="51435" algn="ctr">
                        <a:lnSpc>
                          <a:spcPct val="100000"/>
                        </a:lnSpc>
                        <a:spcBef>
                          <a:spcPts val="755"/>
                        </a:spcBef>
                      </a:pPr>
                      <a:r>
                        <a:rPr sz="1400" dirty="0">
                          <a:solidFill>
                            <a:schemeClr val="tx1"/>
                          </a:solidFill>
                          <a:latin typeface="Arial Nova" panose="020B0504020202020204" pitchFamily="34" charset="0"/>
                          <a:cs typeface="Montserrat"/>
                        </a:rPr>
                        <a:t>70</a:t>
                      </a:r>
                      <a:r>
                        <a:rPr sz="1400" spc="-30" dirty="0">
                          <a:solidFill>
                            <a:schemeClr val="tx1"/>
                          </a:solidFill>
                          <a:latin typeface="Arial Nova" panose="020B0504020202020204" pitchFamily="34" charset="0"/>
                          <a:cs typeface="Montserrat"/>
                        </a:rPr>
                        <a:t> </a:t>
                      </a:r>
                      <a:r>
                        <a:rPr sz="1400" spc="-10" dirty="0">
                          <a:solidFill>
                            <a:schemeClr val="tx1"/>
                          </a:solidFill>
                          <a:latin typeface="Arial Nova" panose="020B0504020202020204" pitchFamily="34" charset="0"/>
                          <a:cs typeface="Montserrat"/>
                        </a:rPr>
                        <a:t>mg/dl</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69215" algn="ctr">
                        <a:lnSpc>
                          <a:spcPct val="100000"/>
                        </a:lnSpc>
                        <a:spcBef>
                          <a:spcPts val="755"/>
                        </a:spcBef>
                      </a:pPr>
                      <a:r>
                        <a:rPr sz="1400" b="1" spc="-10" dirty="0">
                          <a:solidFill>
                            <a:schemeClr val="tx1"/>
                          </a:solidFill>
                          <a:latin typeface="Arial Nova" panose="020B0504020202020204" pitchFamily="34" charset="0"/>
                          <a:cs typeface="Montserrat"/>
                        </a:rPr>
                        <a:t>Negative</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65405" algn="ctr">
                        <a:lnSpc>
                          <a:spcPct val="100000"/>
                        </a:lnSpc>
                        <a:spcBef>
                          <a:spcPts val="755"/>
                        </a:spcBef>
                      </a:pPr>
                      <a:r>
                        <a:rPr sz="1400" b="1" spc="10" dirty="0">
                          <a:solidFill>
                            <a:schemeClr val="tx1"/>
                          </a:solidFill>
                          <a:latin typeface="Arial Nova" panose="020B0504020202020204" pitchFamily="34" charset="0"/>
                          <a:cs typeface="Montserrat"/>
                        </a:rPr>
                        <a:t>H</a:t>
                      </a:r>
                      <a:endParaRPr sz="140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002"/>
                  </a:ext>
                </a:extLst>
              </a:tr>
              <a:tr h="417376">
                <a:tc>
                  <a:txBody>
                    <a:bodyPr/>
                    <a:lstStyle/>
                    <a:p>
                      <a:pPr marR="98425" algn="ctr">
                        <a:lnSpc>
                          <a:spcPct val="100000"/>
                        </a:lnSpc>
                        <a:spcBef>
                          <a:spcPts val="755"/>
                        </a:spcBef>
                      </a:pPr>
                      <a:r>
                        <a:rPr sz="1400" b="1" spc="-10" dirty="0">
                          <a:solidFill>
                            <a:schemeClr val="tx1"/>
                          </a:solidFill>
                          <a:latin typeface="Arial Nova" panose="020B0504020202020204" pitchFamily="34" charset="0"/>
                          <a:cs typeface="Montserrat"/>
                        </a:rPr>
                        <a:t>Bilirubin</a:t>
                      </a:r>
                      <a:endParaRPr sz="1400">
                        <a:solidFill>
                          <a:schemeClr val="tx1"/>
                        </a:solidFill>
                        <a:latin typeface="Arial Nova" panose="020B0504020202020204" pitchFamily="34" charset="0"/>
                        <a:cs typeface="Montserrat"/>
                      </a:endParaRPr>
                    </a:p>
                  </a:txBody>
                  <a:tcPr marL="0" marR="0" marT="95885" marB="0">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R="97155" algn="ctr">
                        <a:lnSpc>
                          <a:spcPct val="100000"/>
                        </a:lnSpc>
                        <a:spcBef>
                          <a:spcPts val="755"/>
                        </a:spcBef>
                      </a:pPr>
                      <a:r>
                        <a:rPr sz="1400" spc="-25" dirty="0">
                          <a:solidFill>
                            <a:schemeClr val="tx1"/>
                          </a:solidFill>
                          <a:latin typeface="Arial Nova" panose="020B0504020202020204" pitchFamily="34" charset="0"/>
                          <a:cs typeface="Montserrat"/>
                        </a:rPr>
                        <a:t>NEG</a:t>
                      </a:r>
                      <a:endParaRPr sz="140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69215" algn="ctr">
                        <a:lnSpc>
                          <a:spcPct val="100000"/>
                        </a:lnSpc>
                        <a:spcBef>
                          <a:spcPts val="755"/>
                        </a:spcBef>
                      </a:pPr>
                      <a:r>
                        <a:rPr sz="1400" b="1" spc="-10" dirty="0">
                          <a:solidFill>
                            <a:schemeClr val="tx1"/>
                          </a:solidFill>
                          <a:latin typeface="Arial Nova" panose="020B0504020202020204" pitchFamily="34" charset="0"/>
                          <a:cs typeface="Montserrat"/>
                        </a:rPr>
                        <a:t>Negative</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a:lnSpc>
                          <a:spcPct val="100000"/>
                        </a:lnSpc>
                      </a:pPr>
                      <a:endParaRPr sz="11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solidFill>
                      <a:srgbClr val="A4A4A4">
                        <a:alpha val="19999"/>
                      </a:srgbClr>
                    </a:solidFill>
                  </a:tcPr>
                </a:tc>
                <a:extLst>
                  <a:ext uri="{0D108BD9-81ED-4DB2-BD59-A6C34878D82A}">
                    <a16:rowId xmlns:a16="http://schemas.microsoft.com/office/drawing/2014/main" val="10003"/>
                  </a:ext>
                </a:extLst>
              </a:tr>
              <a:tr h="417376">
                <a:tc>
                  <a:txBody>
                    <a:bodyPr/>
                    <a:lstStyle/>
                    <a:p>
                      <a:pPr marR="98425" algn="ctr">
                        <a:lnSpc>
                          <a:spcPct val="100000"/>
                        </a:lnSpc>
                        <a:spcBef>
                          <a:spcPts val="755"/>
                        </a:spcBef>
                      </a:pPr>
                      <a:r>
                        <a:rPr sz="1400" b="1" spc="-10" dirty="0">
                          <a:solidFill>
                            <a:schemeClr val="tx1"/>
                          </a:solidFill>
                          <a:latin typeface="Arial Nova" panose="020B0504020202020204" pitchFamily="34" charset="0"/>
                          <a:cs typeface="Montserrat"/>
                        </a:rPr>
                        <a:t>Urobilinogen</a:t>
                      </a:r>
                      <a:endParaRPr sz="1400" dirty="0">
                        <a:solidFill>
                          <a:schemeClr val="tx1"/>
                        </a:solidFill>
                        <a:latin typeface="Arial Nova" panose="020B0504020202020204" pitchFamily="34" charset="0"/>
                        <a:cs typeface="Montserrat"/>
                      </a:endParaRPr>
                    </a:p>
                  </a:txBody>
                  <a:tcPr marL="0" marR="0" marT="95885" marB="0">
                    <a:lnR w="6350" cap="flat" cmpd="sng" algn="ctr">
                      <a:solidFill>
                        <a:schemeClr val="bg1">
                          <a:lumMod val="65000"/>
                        </a:schemeClr>
                      </a:solidFill>
                      <a:prstDash val="solid"/>
                      <a:round/>
                      <a:headEnd type="none" w="med" len="med"/>
                      <a:tailEnd type="none" w="med" len="med"/>
                    </a:lnR>
                  </a:tcPr>
                </a:tc>
                <a:tc>
                  <a:txBody>
                    <a:bodyPr/>
                    <a:lstStyle/>
                    <a:p>
                      <a:pPr marR="96520" algn="ctr">
                        <a:lnSpc>
                          <a:spcPct val="100000"/>
                        </a:lnSpc>
                        <a:spcBef>
                          <a:spcPts val="755"/>
                        </a:spcBef>
                      </a:pPr>
                      <a:r>
                        <a:rPr sz="1400" spc="-10" dirty="0">
                          <a:solidFill>
                            <a:schemeClr val="tx1"/>
                          </a:solidFill>
                          <a:latin typeface="Arial Nova" panose="020B0504020202020204" pitchFamily="34" charset="0"/>
                          <a:cs typeface="Montserrat"/>
                        </a:rPr>
                        <a:t>Normal</a:t>
                      </a:r>
                      <a:endParaRPr sz="140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71755" algn="ctr">
                        <a:lnSpc>
                          <a:spcPct val="100000"/>
                        </a:lnSpc>
                        <a:spcBef>
                          <a:spcPts val="755"/>
                        </a:spcBef>
                      </a:pPr>
                      <a:r>
                        <a:rPr sz="1400" b="1" spc="-10" dirty="0">
                          <a:solidFill>
                            <a:schemeClr val="tx1"/>
                          </a:solidFill>
                          <a:latin typeface="Arial Nova" panose="020B0504020202020204" pitchFamily="34" charset="0"/>
                          <a:cs typeface="Montserrat"/>
                        </a:rPr>
                        <a:t>Normal</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nSpc>
                          <a:spcPct val="100000"/>
                        </a:lnSpc>
                      </a:pPr>
                      <a:endParaRPr sz="11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004"/>
                  </a:ext>
                </a:extLst>
              </a:tr>
              <a:tr h="417376">
                <a:tc>
                  <a:txBody>
                    <a:bodyPr/>
                    <a:lstStyle/>
                    <a:p>
                      <a:pPr marR="99695" algn="ctr">
                        <a:lnSpc>
                          <a:spcPct val="100000"/>
                        </a:lnSpc>
                        <a:spcBef>
                          <a:spcPts val="755"/>
                        </a:spcBef>
                      </a:pPr>
                      <a:r>
                        <a:rPr sz="1400" b="1" spc="45" dirty="0">
                          <a:solidFill>
                            <a:schemeClr val="tx1"/>
                          </a:solidFill>
                          <a:latin typeface="Arial Nova" panose="020B0504020202020204" pitchFamily="34" charset="0"/>
                          <a:cs typeface="Montserrat"/>
                        </a:rPr>
                        <a:t>PH</a:t>
                      </a:r>
                      <a:endParaRPr sz="1400">
                        <a:solidFill>
                          <a:schemeClr val="tx1"/>
                        </a:solidFill>
                        <a:latin typeface="Arial Nova" panose="020B0504020202020204" pitchFamily="34" charset="0"/>
                        <a:cs typeface="Montserrat"/>
                      </a:endParaRPr>
                    </a:p>
                  </a:txBody>
                  <a:tcPr marL="0" marR="0" marT="95885" marB="0">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R="95250" algn="ctr">
                        <a:lnSpc>
                          <a:spcPct val="100000"/>
                        </a:lnSpc>
                        <a:spcBef>
                          <a:spcPts val="755"/>
                        </a:spcBef>
                      </a:pPr>
                      <a:r>
                        <a:rPr sz="1400" spc="-25" dirty="0">
                          <a:solidFill>
                            <a:schemeClr val="tx1"/>
                          </a:solidFill>
                          <a:latin typeface="Arial Nova" panose="020B0504020202020204" pitchFamily="34" charset="0"/>
                          <a:cs typeface="Montserrat"/>
                        </a:rPr>
                        <a:t>7.5</a:t>
                      </a:r>
                      <a:endParaRPr sz="140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71755" algn="ctr">
                        <a:lnSpc>
                          <a:spcPct val="100000"/>
                        </a:lnSpc>
                        <a:spcBef>
                          <a:spcPts val="755"/>
                        </a:spcBef>
                      </a:pPr>
                      <a:r>
                        <a:rPr sz="1400" b="1" spc="-60" dirty="0">
                          <a:solidFill>
                            <a:schemeClr val="tx1"/>
                          </a:solidFill>
                          <a:latin typeface="Arial Nova" panose="020B0504020202020204" pitchFamily="34" charset="0"/>
                          <a:cs typeface="Montserrat"/>
                        </a:rPr>
                        <a:t>5.0</a:t>
                      </a:r>
                      <a:r>
                        <a:rPr lang="en-US" sz="1400" b="1" spc="-60" dirty="0">
                          <a:solidFill>
                            <a:schemeClr val="tx1"/>
                          </a:solidFill>
                          <a:latin typeface="Arial Nova" panose="020B0504020202020204" pitchFamily="34" charset="0"/>
                          <a:cs typeface="Montserrat"/>
                        </a:rPr>
                        <a:t>–</a:t>
                      </a:r>
                      <a:r>
                        <a:rPr sz="1400" b="1" spc="-25" dirty="0">
                          <a:solidFill>
                            <a:schemeClr val="tx1"/>
                          </a:solidFill>
                          <a:latin typeface="Arial Nova" panose="020B0504020202020204" pitchFamily="34" charset="0"/>
                          <a:cs typeface="Montserrat"/>
                        </a:rPr>
                        <a:t>8.0</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a:lnSpc>
                          <a:spcPct val="100000"/>
                        </a:lnSpc>
                      </a:pPr>
                      <a:endParaRPr sz="11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solidFill>
                      <a:srgbClr val="A4A4A4">
                        <a:alpha val="19999"/>
                      </a:srgbClr>
                    </a:solidFill>
                  </a:tcPr>
                </a:tc>
                <a:extLst>
                  <a:ext uri="{0D108BD9-81ED-4DB2-BD59-A6C34878D82A}">
                    <a16:rowId xmlns:a16="http://schemas.microsoft.com/office/drawing/2014/main" val="10005"/>
                  </a:ext>
                </a:extLst>
              </a:tr>
              <a:tr h="417376">
                <a:tc>
                  <a:txBody>
                    <a:bodyPr/>
                    <a:lstStyle/>
                    <a:p>
                      <a:pPr marR="97790" algn="ctr">
                        <a:lnSpc>
                          <a:spcPct val="100000"/>
                        </a:lnSpc>
                        <a:spcBef>
                          <a:spcPts val="755"/>
                        </a:spcBef>
                      </a:pPr>
                      <a:r>
                        <a:rPr sz="1400" b="1" spc="-10" dirty="0">
                          <a:solidFill>
                            <a:schemeClr val="tx1"/>
                          </a:solidFill>
                          <a:latin typeface="Arial Nova" panose="020B0504020202020204" pitchFamily="34" charset="0"/>
                          <a:cs typeface="Montserrat"/>
                        </a:rPr>
                        <a:t>Blood</a:t>
                      </a:r>
                      <a:endParaRPr sz="1400">
                        <a:solidFill>
                          <a:schemeClr val="tx1"/>
                        </a:solidFill>
                        <a:latin typeface="Arial Nova" panose="020B0504020202020204" pitchFamily="34" charset="0"/>
                        <a:cs typeface="Montserrat"/>
                      </a:endParaRPr>
                    </a:p>
                  </a:txBody>
                  <a:tcPr marL="0" marR="0" marT="95885" marB="0">
                    <a:lnR w="6350" cap="flat" cmpd="sng" algn="ctr">
                      <a:solidFill>
                        <a:schemeClr val="bg1">
                          <a:lumMod val="65000"/>
                        </a:schemeClr>
                      </a:solidFill>
                      <a:prstDash val="solid"/>
                      <a:round/>
                      <a:headEnd type="none" w="med" len="med"/>
                      <a:tailEnd type="none" w="med" len="med"/>
                    </a:lnR>
                  </a:tcPr>
                </a:tc>
                <a:tc>
                  <a:txBody>
                    <a:bodyPr/>
                    <a:lstStyle/>
                    <a:p>
                      <a:pPr marR="98425" algn="ctr">
                        <a:lnSpc>
                          <a:spcPct val="100000"/>
                        </a:lnSpc>
                        <a:spcBef>
                          <a:spcPts val="755"/>
                        </a:spcBef>
                      </a:pPr>
                      <a:r>
                        <a:rPr sz="1400" spc="-25" dirty="0">
                          <a:solidFill>
                            <a:schemeClr val="tx1"/>
                          </a:solidFill>
                          <a:latin typeface="Arial Nova" panose="020B0504020202020204" pitchFamily="34" charset="0"/>
                          <a:cs typeface="Montserrat"/>
                        </a:rPr>
                        <a:t>+3</a:t>
                      </a:r>
                      <a:endParaRPr sz="140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69215" algn="ctr">
                        <a:lnSpc>
                          <a:spcPct val="100000"/>
                        </a:lnSpc>
                        <a:spcBef>
                          <a:spcPts val="755"/>
                        </a:spcBef>
                      </a:pPr>
                      <a:r>
                        <a:rPr sz="1400" b="1" spc="-10" dirty="0">
                          <a:solidFill>
                            <a:schemeClr val="tx1"/>
                          </a:solidFill>
                          <a:latin typeface="Arial Nova" panose="020B0504020202020204" pitchFamily="34" charset="0"/>
                          <a:cs typeface="Montserrat"/>
                        </a:rPr>
                        <a:t>Negative</a:t>
                      </a:r>
                      <a:endParaRPr sz="140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65405" algn="ctr">
                        <a:lnSpc>
                          <a:spcPct val="100000"/>
                        </a:lnSpc>
                        <a:spcBef>
                          <a:spcPts val="755"/>
                        </a:spcBef>
                      </a:pPr>
                      <a:r>
                        <a:rPr sz="1400" b="1" spc="10" dirty="0">
                          <a:solidFill>
                            <a:schemeClr val="tx1"/>
                          </a:solidFill>
                          <a:latin typeface="Arial Nova" panose="020B0504020202020204" pitchFamily="34" charset="0"/>
                          <a:cs typeface="Montserrat"/>
                        </a:rPr>
                        <a:t>H</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006"/>
                  </a:ext>
                </a:extLst>
              </a:tr>
              <a:tr h="417376">
                <a:tc>
                  <a:txBody>
                    <a:bodyPr/>
                    <a:lstStyle/>
                    <a:p>
                      <a:pPr marR="98425" algn="ctr">
                        <a:lnSpc>
                          <a:spcPct val="100000"/>
                        </a:lnSpc>
                        <a:spcBef>
                          <a:spcPts val="755"/>
                        </a:spcBef>
                      </a:pPr>
                      <a:r>
                        <a:rPr sz="1400" b="1" spc="-10" dirty="0">
                          <a:solidFill>
                            <a:schemeClr val="tx1"/>
                          </a:solidFill>
                          <a:latin typeface="Arial Nova" panose="020B0504020202020204" pitchFamily="34" charset="0"/>
                          <a:cs typeface="Montserrat"/>
                        </a:rPr>
                        <a:t>Ketone</a:t>
                      </a:r>
                      <a:endParaRPr sz="1400">
                        <a:solidFill>
                          <a:schemeClr val="tx1"/>
                        </a:solidFill>
                        <a:latin typeface="Arial Nova" panose="020B0504020202020204" pitchFamily="34" charset="0"/>
                        <a:cs typeface="Montserrat"/>
                      </a:endParaRPr>
                    </a:p>
                  </a:txBody>
                  <a:tcPr marL="0" marR="0" marT="95885" marB="0">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R="97790" algn="ctr">
                        <a:lnSpc>
                          <a:spcPct val="100000"/>
                        </a:lnSpc>
                        <a:spcBef>
                          <a:spcPts val="755"/>
                        </a:spcBef>
                      </a:pPr>
                      <a:r>
                        <a:rPr sz="1400" spc="-25" dirty="0">
                          <a:solidFill>
                            <a:schemeClr val="tx1"/>
                          </a:solidFill>
                          <a:latin typeface="Arial Nova" panose="020B0504020202020204" pitchFamily="34" charset="0"/>
                          <a:cs typeface="Montserrat"/>
                        </a:rPr>
                        <a:t>NEG</a:t>
                      </a:r>
                      <a:endParaRPr sz="140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69215" algn="ctr">
                        <a:lnSpc>
                          <a:spcPct val="100000"/>
                        </a:lnSpc>
                        <a:spcBef>
                          <a:spcPts val="755"/>
                        </a:spcBef>
                      </a:pPr>
                      <a:r>
                        <a:rPr sz="1400" b="1" spc="-10" dirty="0">
                          <a:solidFill>
                            <a:schemeClr val="tx1"/>
                          </a:solidFill>
                          <a:latin typeface="Arial Nova" panose="020B0504020202020204" pitchFamily="34" charset="0"/>
                          <a:cs typeface="Montserrat"/>
                        </a:rPr>
                        <a:t>Negative</a:t>
                      </a:r>
                      <a:endParaRPr sz="140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a:lnSpc>
                          <a:spcPct val="100000"/>
                        </a:lnSpc>
                      </a:pPr>
                      <a:endParaRPr sz="11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solidFill>
                      <a:srgbClr val="A4A4A4">
                        <a:alpha val="19999"/>
                      </a:srgbClr>
                    </a:solidFill>
                  </a:tcPr>
                </a:tc>
                <a:extLst>
                  <a:ext uri="{0D108BD9-81ED-4DB2-BD59-A6C34878D82A}">
                    <a16:rowId xmlns:a16="http://schemas.microsoft.com/office/drawing/2014/main" val="10007"/>
                  </a:ext>
                </a:extLst>
              </a:tr>
              <a:tr h="417376">
                <a:tc>
                  <a:txBody>
                    <a:bodyPr/>
                    <a:lstStyle/>
                    <a:p>
                      <a:pPr marR="100330" algn="ctr">
                        <a:lnSpc>
                          <a:spcPct val="100000"/>
                        </a:lnSpc>
                        <a:spcBef>
                          <a:spcPts val="760"/>
                        </a:spcBef>
                      </a:pPr>
                      <a:r>
                        <a:rPr sz="1400" b="1" spc="-10" dirty="0">
                          <a:solidFill>
                            <a:schemeClr val="tx1"/>
                          </a:solidFill>
                          <a:latin typeface="Arial Nova" panose="020B0504020202020204" pitchFamily="34" charset="0"/>
                          <a:cs typeface="Montserrat"/>
                        </a:rPr>
                        <a:t>Nitrite</a:t>
                      </a:r>
                      <a:endParaRPr sz="1400">
                        <a:solidFill>
                          <a:schemeClr val="tx1"/>
                        </a:solidFill>
                        <a:latin typeface="Arial Nova" panose="020B0504020202020204" pitchFamily="34" charset="0"/>
                        <a:cs typeface="Montserrat"/>
                      </a:endParaRPr>
                    </a:p>
                  </a:txBody>
                  <a:tcPr marL="0" marR="0" marT="96520" marB="0">
                    <a:lnR w="6350" cap="flat" cmpd="sng" algn="ctr">
                      <a:solidFill>
                        <a:schemeClr val="bg1">
                          <a:lumMod val="65000"/>
                        </a:schemeClr>
                      </a:solidFill>
                      <a:prstDash val="solid"/>
                      <a:round/>
                      <a:headEnd type="none" w="med" len="med"/>
                      <a:tailEnd type="none" w="med" len="med"/>
                    </a:lnR>
                  </a:tcPr>
                </a:tc>
                <a:tc>
                  <a:txBody>
                    <a:bodyPr/>
                    <a:lstStyle/>
                    <a:p>
                      <a:pPr marR="97790" algn="ctr">
                        <a:lnSpc>
                          <a:spcPct val="100000"/>
                        </a:lnSpc>
                        <a:spcBef>
                          <a:spcPts val="760"/>
                        </a:spcBef>
                      </a:pPr>
                      <a:r>
                        <a:rPr sz="1400" spc="-25" dirty="0">
                          <a:solidFill>
                            <a:schemeClr val="tx1"/>
                          </a:solidFill>
                          <a:latin typeface="Arial Nova" panose="020B0504020202020204" pitchFamily="34" charset="0"/>
                          <a:cs typeface="Montserrat"/>
                        </a:rPr>
                        <a:t>NEG</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69215" algn="ctr">
                        <a:lnSpc>
                          <a:spcPct val="100000"/>
                        </a:lnSpc>
                        <a:spcBef>
                          <a:spcPts val="760"/>
                        </a:spcBef>
                      </a:pPr>
                      <a:r>
                        <a:rPr sz="1400" b="1" spc="-10" dirty="0">
                          <a:solidFill>
                            <a:schemeClr val="tx1"/>
                          </a:solidFill>
                          <a:latin typeface="Arial Nova" panose="020B0504020202020204" pitchFamily="34" charset="0"/>
                          <a:cs typeface="Montserrat"/>
                        </a:rPr>
                        <a:t>Negative</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nSpc>
                          <a:spcPct val="100000"/>
                        </a:lnSpc>
                      </a:pPr>
                      <a:endParaRPr sz="11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008"/>
                  </a:ext>
                </a:extLst>
              </a:tr>
              <a:tr h="417376">
                <a:tc>
                  <a:txBody>
                    <a:bodyPr/>
                    <a:lstStyle/>
                    <a:p>
                      <a:pPr marR="99695" algn="ctr">
                        <a:lnSpc>
                          <a:spcPct val="100000"/>
                        </a:lnSpc>
                        <a:spcBef>
                          <a:spcPts val="760"/>
                        </a:spcBef>
                      </a:pPr>
                      <a:r>
                        <a:rPr sz="1400" b="1" spc="-10" dirty="0">
                          <a:solidFill>
                            <a:schemeClr val="tx1"/>
                          </a:solidFill>
                          <a:latin typeface="Arial Nova" panose="020B0504020202020204" pitchFamily="34" charset="0"/>
                          <a:cs typeface="Montserrat"/>
                        </a:rPr>
                        <a:t>Leukocytes</a:t>
                      </a:r>
                      <a:endParaRPr sz="1400">
                        <a:solidFill>
                          <a:schemeClr val="tx1"/>
                        </a:solidFill>
                        <a:latin typeface="Arial Nova" panose="020B0504020202020204" pitchFamily="34" charset="0"/>
                        <a:cs typeface="Montserrat"/>
                      </a:endParaRPr>
                    </a:p>
                  </a:txBody>
                  <a:tcPr marL="0" marR="0" marT="96520" marB="0">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R="96520" algn="ctr">
                        <a:lnSpc>
                          <a:spcPct val="100000"/>
                        </a:lnSpc>
                        <a:spcBef>
                          <a:spcPts val="760"/>
                        </a:spcBef>
                      </a:pPr>
                      <a:r>
                        <a:rPr sz="1400" spc="-25" dirty="0">
                          <a:solidFill>
                            <a:schemeClr val="tx1"/>
                          </a:solidFill>
                          <a:latin typeface="Arial Nova" panose="020B0504020202020204" pitchFamily="34" charset="0"/>
                          <a:cs typeface="Montserrat"/>
                        </a:rPr>
                        <a:t>500</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69215" algn="ctr">
                        <a:lnSpc>
                          <a:spcPct val="100000"/>
                        </a:lnSpc>
                        <a:spcBef>
                          <a:spcPts val="760"/>
                        </a:spcBef>
                      </a:pPr>
                      <a:r>
                        <a:rPr sz="1400" b="1" spc="-10" dirty="0">
                          <a:solidFill>
                            <a:schemeClr val="tx1"/>
                          </a:solidFill>
                          <a:latin typeface="Arial Nova" panose="020B0504020202020204" pitchFamily="34" charset="0"/>
                          <a:cs typeface="Montserrat"/>
                        </a:rPr>
                        <a:t>Negative</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65405" algn="ctr">
                        <a:lnSpc>
                          <a:spcPct val="100000"/>
                        </a:lnSpc>
                        <a:spcBef>
                          <a:spcPts val="760"/>
                        </a:spcBef>
                      </a:pPr>
                      <a:r>
                        <a:rPr sz="1400" b="1" spc="10" dirty="0">
                          <a:solidFill>
                            <a:schemeClr val="tx1"/>
                          </a:solidFill>
                          <a:latin typeface="Arial Nova" panose="020B0504020202020204" pitchFamily="34" charset="0"/>
                          <a:cs typeface="Montserrat"/>
                        </a:rPr>
                        <a:t>H</a:t>
                      </a:r>
                      <a:endParaRPr sz="1400" dirty="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solidFill>
                      <a:srgbClr val="A4A4A4">
                        <a:alpha val="19999"/>
                      </a:srgbClr>
                    </a:solidFill>
                  </a:tcPr>
                </a:tc>
                <a:extLst>
                  <a:ext uri="{0D108BD9-81ED-4DB2-BD59-A6C34878D82A}">
                    <a16:rowId xmlns:a16="http://schemas.microsoft.com/office/drawing/2014/main" val="10009"/>
                  </a:ext>
                </a:extLst>
              </a:tr>
              <a:tr h="417376">
                <a:tc>
                  <a:txBody>
                    <a:bodyPr/>
                    <a:lstStyle/>
                    <a:p>
                      <a:pPr marR="99695" algn="ctr">
                        <a:lnSpc>
                          <a:spcPct val="100000"/>
                        </a:lnSpc>
                        <a:spcBef>
                          <a:spcPts val="760"/>
                        </a:spcBef>
                      </a:pPr>
                      <a:r>
                        <a:rPr sz="1400" b="1" dirty="0">
                          <a:solidFill>
                            <a:schemeClr val="tx1"/>
                          </a:solidFill>
                          <a:latin typeface="Arial Nova" panose="020B0504020202020204" pitchFamily="34" charset="0"/>
                          <a:cs typeface="Montserrat"/>
                        </a:rPr>
                        <a:t>Specific</a:t>
                      </a:r>
                      <a:r>
                        <a:rPr sz="1400" b="1" spc="50" dirty="0">
                          <a:solidFill>
                            <a:schemeClr val="tx1"/>
                          </a:solidFill>
                          <a:latin typeface="Arial Nova" panose="020B0504020202020204" pitchFamily="34" charset="0"/>
                          <a:cs typeface="Montserrat"/>
                        </a:rPr>
                        <a:t> </a:t>
                      </a:r>
                      <a:r>
                        <a:rPr sz="1400" b="1" spc="-10" dirty="0">
                          <a:solidFill>
                            <a:schemeClr val="tx1"/>
                          </a:solidFill>
                          <a:latin typeface="Arial Nova" panose="020B0504020202020204" pitchFamily="34" charset="0"/>
                          <a:cs typeface="Montserrat"/>
                        </a:rPr>
                        <a:t>Gravity</a:t>
                      </a:r>
                      <a:endParaRPr sz="1400">
                        <a:solidFill>
                          <a:schemeClr val="tx1"/>
                        </a:solidFill>
                        <a:latin typeface="Arial Nova" panose="020B0504020202020204" pitchFamily="34" charset="0"/>
                        <a:cs typeface="Montserrat"/>
                      </a:endParaRPr>
                    </a:p>
                  </a:txBody>
                  <a:tcPr marL="0" marR="0" marT="96520" marB="0">
                    <a:lnR w="6350" cap="flat" cmpd="sng" algn="ctr">
                      <a:solidFill>
                        <a:schemeClr val="bg1">
                          <a:lumMod val="65000"/>
                        </a:schemeClr>
                      </a:solidFill>
                      <a:prstDash val="solid"/>
                      <a:round/>
                      <a:headEnd type="none" w="med" len="med"/>
                      <a:tailEnd type="none" w="med" len="med"/>
                    </a:lnR>
                  </a:tcPr>
                </a:tc>
                <a:tc>
                  <a:txBody>
                    <a:bodyPr/>
                    <a:lstStyle/>
                    <a:p>
                      <a:pPr marR="96520" algn="ctr">
                        <a:lnSpc>
                          <a:spcPct val="100000"/>
                        </a:lnSpc>
                        <a:spcBef>
                          <a:spcPts val="760"/>
                        </a:spcBef>
                      </a:pPr>
                      <a:r>
                        <a:rPr sz="1400" spc="-20" dirty="0">
                          <a:solidFill>
                            <a:schemeClr val="tx1"/>
                          </a:solidFill>
                          <a:latin typeface="Arial Nova" panose="020B0504020202020204" pitchFamily="34" charset="0"/>
                          <a:cs typeface="Montserrat"/>
                        </a:rPr>
                        <a:t>1.013</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71755" algn="ctr">
                        <a:lnSpc>
                          <a:spcPct val="100000"/>
                        </a:lnSpc>
                        <a:spcBef>
                          <a:spcPts val="760"/>
                        </a:spcBef>
                      </a:pPr>
                      <a:r>
                        <a:rPr sz="1400" b="1" spc="-50" dirty="0">
                          <a:solidFill>
                            <a:schemeClr val="tx1"/>
                          </a:solidFill>
                          <a:latin typeface="Arial Nova" panose="020B0504020202020204" pitchFamily="34" charset="0"/>
                          <a:cs typeface="Montserrat"/>
                        </a:rPr>
                        <a:t>1.005</a:t>
                      </a:r>
                      <a:r>
                        <a:rPr lang="en-US" sz="1400" b="1" spc="-50" dirty="0">
                          <a:solidFill>
                            <a:schemeClr val="tx1"/>
                          </a:solidFill>
                          <a:latin typeface="Arial Nova" panose="020B0504020202020204" pitchFamily="34" charset="0"/>
                          <a:cs typeface="Montserrat"/>
                        </a:rPr>
                        <a:t>–</a:t>
                      </a:r>
                      <a:r>
                        <a:rPr sz="1400" b="1" spc="-10" dirty="0">
                          <a:solidFill>
                            <a:schemeClr val="tx1"/>
                          </a:solidFill>
                          <a:latin typeface="Arial Nova" panose="020B0504020202020204" pitchFamily="34" charset="0"/>
                          <a:cs typeface="Montserrat"/>
                        </a:rPr>
                        <a:t>1.030</a:t>
                      </a:r>
                      <a:endParaRPr sz="1400" dirty="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nSpc>
                          <a:spcPct val="100000"/>
                        </a:lnSpc>
                      </a:pPr>
                      <a:endParaRPr sz="11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010"/>
                  </a:ext>
                </a:extLst>
              </a:tr>
              <a:tr h="417376">
                <a:tc>
                  <a:txBody>
                    <a:bodyPr/>
                    <a:lstStyle/>
                    <a:p>
                      <a:pPr marR="99695" algn="ctr">
                        <a:lnSpc>
                          <a:spcPct val="100000"/>
                        </a:lnSpc>
                        <a:spcBef>
                          <a:spcPts val="760"/>
                        </a:spcBef>
                      </a:pPr>
                      <a:r>
                        <a:rPr sz="1400" b="1" spc="-10" dirty="0">
                          <a:solidFill>
                            <a:schemeClr val="tx1"/>
                          </a:solidFill>
                          <a:latin typeface="Arial Nova" panose="020B0504020202020204" pitchFamily="34" charset="0"/>
                          <a:cs typeface="Montserrat"/>
                        </a:rPr>
                        <a:t>Clarity</a:t>
                      </a:r>
                      <a:endParaRPr sz="1400">
                        <a:solidFill>
                          <a:schemeClr val="tx1"/>
                        </a:solidFill>
                        <a:latin typeface="Arial Nova" panose="020B0504020202020204" pitchFamily="34" charset="0"/>
                        <a:cs typeface="Montserrat"/>
                      </a:endParaRPr>
                    </a:p>
                  </a:txBody>
                  <a:tcPr marL="0" marR="0" marT="96520" marB="0">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R="97790" algn="ctr">
                        <a:lnSpc>
                          <a:spcPct val="100000"/>
                        </a:lnSpc>
                        <a:spcBef>
                          <a:spcPts val="760"/>
                        </a:spcBef>
                      </a:pPr>
                      <a:r>
                        <a:rPr sz="1400" dirty="0">
                          <a:solidFill>
                            <a:schemeClr val="tx1"/>
                          </a:solidFill>
                          <a:latin typeface="Arial Nova" panose="020B0504020202020204" pitchFamily="34" charset="0"/>
                          <a:cs typeface="Montserrat"/>
                        </a:rPr>
                        <a:t>Extra</a:t>
                      </a:r>
                      <a:r>
                        <a:rPr sz="1400" spc="-80" dirty="0">
                          <a:solidFill>
                            <a:schemeClr val="tx1"/>
                          </a:solidFill>
                          <a:latin typeface="Arial Nova" panose="020B0504020202020204" pitchFamily="34" charset="0"/>
                          <a:cs typeface="Montserrat"/>
                        </a:rPr>
                        <a:t> </a:t>
                      </a:r>
                      <a:r>
                        <a:rPr sz="1400" spc="-10" dirty="0">
                          <a:solidFill>
                            <a:schemeClr val="tx1"/>
                          </a:solidFill>
                          <a:latin typeface="Arial Nova" panose="020B0504020202020204" pitchFamily="34" charset="0"/>
                          <a:cs typeface="Montserrat"/>
                        </a:rPr>
                        <a:t>Turbid</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69850" algn="ctr">
                        <a:lnSpc>
                          <a:spcPct val="100000"/>
                        </a:lnSpc>
                        <a:spcBef>
                          <a:spcPts val="760"/>
                        </a:spcBef>
                      </a:pPr>
                      <a:r>
                        <a:rPr sz="1400" b="1" spc="-10" dirty="0">
                          <a:solidFill>
                            <a:schemeClr val="tx1"/>
                          </a:solidFill>
                          <a:latin typeface="Arial Nova" panose="020B0504020202020204" pitchFamily="34" charset="0"/>
                          <a:cs typeface="Montserrat"/>
                        </a:rPr>
                        <a:t>Clear</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64769" algn="ctr">
                        <a:lnSpc>
                          <a:spcPct val="100000"/>
                        </a:lnSpc>
                        <a:spcBef>
                          <a:spcPts val="760"/>
                        </a:spcBef>
                      </a:pPr>
                      <a:r>
                        <a:rPr sz="1400" b="1" spc="-10" dirty="0">
                          <a:solidFill>
                            <a:schemeClr val="tx1"/>
                          </a:solidFill>
                          <a:latin typeface="Arial Nova" panose="020B0504020202020204" pitchFamily="34" charset="0"/>
                          <a:cs typeface="Montserrat"/>
                        </a:rPr>
                        <a:t>Abnormal</a:t>
                      </a:r>
                      <a:endParaRPr sz="1400" dirty="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solidFill>
                      <a:srgbClr val="A4A4A4">
                        <a:alpha val="19999"/>
                      </a:srgbClr>
                    </a:solidFill>
                  </a:tcPr>
                </a:tc>
                <a:extLst>
                  <a:ext uri="{0D108BD9-81ED-4DB2-BD59-A6C34878D82A}">
                    <a16:rowId xmlns:a16="http://schemas.microsoft.com/office/drawing/2014/main" val="10011"/>
                  </a:ext>
                </a:extLst>
              </a:tr>
              <a:tr h="417376">
                <a:tc>
                  <a:txBody>
                    <a:bodyPr/>
                    <a:lstStyle/>
                    <a:p>
                      <a:pPr marR="98425" algn="ctr">
                        <a:lnSpc>
                          <a:spcPct val="100000"/>
                        </a:lnSpc>
                        <a:spcBef>
                          <a:spcPts val="760"/>
                        </a:spcBef>
                      </a:pPr>
                      <a:r>
                        <a:rPr sz="1400" b="1" spc="-10" dirty="0">
                          <a:solidFill>
                            <a:schemeClr val="tx1"/>
                          </a:solidFill>
                          <a:latin typeface="Arial Nova" panose="020B0504020202020204" pitchFamily="34" charset="0"/>
                          <a:cs typeface="Montserrat"/>
                        </a:rPr>
                        <a:t>Color</a:t>
                      </a:r>
                      <a:endParaRPr sz="1400">
                        <a:solidFill>
                          <a:schemeClr val="tx1"/>
                        </a:solidFill>
                        <a:latin typeface="Arial Nova" panose="020B0504020202020204" pitchFamily="34" charset="0"/>
                        <a:cs typeface="Montserrat"/>
                      </a:endParaRPr>
                    </a:p>
                  </a:txBody>
                  <a:tcPr marL="0" marR="0" marT="96520" marB="0">
                    <a:lnR w="6350" cap="flat" cmpd="sng" algn="ctr">
                      <a:solidFill>
                        <a:schemeClr val="bg1">
                          <a:lumMod val="65000"/>
                        </a:schemeClr>
                      </a:solidFill>
                      <a:prstDash val="solid"/>
                      <a:round/>
                      <a:headEnd type="none" w="med" len="med"/>
                      <a:tailEnd type="none" w="med" len="med"/>
                    </a:lnR>
                    <a:lnB w="12700">
                      <a:solidFill>
                        <a:srgbClr val="A4A4A4"/>
                      </a:solidFill>
                      <a:prstDash val="solid"/>
                    </a:lnB>
                  </a:tcPr>
                </a:tc>
                <a:tc>
                  <a:txBody>
                    <a:bodyPr/>
                    <a:lstStyle/>
                    <a:p>
                      <a:pPr marR="97155" algn="ctr">
                        <a:lnSpc>
                          <a:spcPct val="100000"/>
                        </a:lnSpc>
                        <a:spcBef>
                          <a:spcPts val="760"/>
                        </a:spcBef>
                      </a:pPr>
                      <a:r>
                        <a:rPr sz="1400" spc="-10" dirty="0">
                          <a:solidFill>
                            <a:schemeClr val="tx1"/>
                          </a:solidFill>
                          <a:latin typeface="Arial Nova" panose="020B0504020202020204" pitchFamily="34" charset="0"/>
                          <a:cs typeface="Montserrat"/>
                        </a:rPr>
                        <a:t>Orange</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a:solidFill>
                        <a:srgbClr val="A4A4A4"/>
                      </a:solidFill>
                      <a:prstDash val="solid"/>
                    </a:lnB>
                  </a:tcPr>
                </a:tc>
                <a:tc>
                  <a:txBody>
                    <a:bodyPr/>
                    <a:lstStyle/>
                    <a:p>
                      <a:pPr marL="70485" algn="ctr">
                        <a:lnSpc>
                          <a:spcPct val="100000"/>
                        </a:lnSpc>
                        <a:spcBef>
                          <a:spcPts val="760"/>
                        </a:spcBef>
                      </a:pPr>
                      <a:r>
                        <a:rPr sz="1400" b="1" spc="-10" dirty="0">
                          <a:solidFill>
                            <a:schemeClr val="tx1"/>
                          </a:solidFill>
                          <a:latin typeface="Arial Nova" panose="020B0504020202020204" pitchFamily="34" charset="0"/>
                          <a:cs typeface="Montserrat"/>
                        </a:rPr>
                        <a:t>Yellow</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a:solidFill>
                        <a:srgbClr val="A4A4A4"/>
                      </a:solidFill>
                      <a:prstDash val="solid"/>
                    </a:lnB>
                  </a:tcPr>
                </a:tc>
                <a:tc>
                  <a:txBody>
                    <a:bodyPr/>
                    <a:lstStyle/>
                    <a:p>
                      <a:pPr>
                        <a:lnSpc>
                          <a:spcPct val="100000"/>
                        </a:lnSpc>
                      </a:pPr>
                      <a:endParaRPr sz="11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lnB w="12700">
                      <a:solidFill>
                        <a:srgbClr val="A4A4A4"/>
                      </a:solidFill>
                      <a:prstDash val="solid"/>
                    </a:lnB>
                  </a:tcPr>
                </a:tc>
                <a:extLst>
                  <a:ext uri="{0D108BD9-81ED-4DB2-BD59-A6C34878D82A}">
                    <a16:rowId xmlns:a16="http://schemas.microsoft.com/office/drawing/2014/main" val="10012"/>
                  </a:ext>
                </a:extLst>
              </a:tr>
            </a:tbl>
          </a:graphicData>
        </a:graphic>
      </p:graphicFrame>
      <p:sp>
        <p:nvSpPr>
          <p:cNvPr id="8" name="object 13">
            <a:extLst>
              <a:ext uri="{FF2B5EF4-FFF2-40B4-BE49-F238E27FC236}">
                <a16:creationId xmlns:a16="http://schemas.microsoft.com/office/drawing/2014/main" id="{175A7E59-D058-F00B-1FF1-DA2E817AE101}"/>
              </a:ext>
            </a:extLst>
          </p:cNvPr>
          <p:cNvSpPr txBox="1"/>
          <p:nvPr/>
        </p:nvSpPr>
        <p:spPr>
          <a:xfrm>
            <a:off x="491107" y="7626350"/>
            <a:ext cx="2360267" cy="125034"/>
          </a:xfrm>
          <a:prstGeom prst="rect">
            <a:avLst/>
          </a:prstGeom>
        </p:spPr>
        <p:txBody>
          <a:bodyPr vert="horz" wrap="square" lIns="0" tIns="1905" rIns="0" bIns="0" rtlCol="0">
            <a:spAutoFit/>
          </a:bodyPr>
          <a:lstStyle/>
          <a:p>
            <a:pPr marL="12700">
              <a:lnSpc>
                <a:spcPct val="100000"/>
              </a:lnSpc>
              <a:spcBef>
                <a:spcPts val="15"/>
              </a:spcBef>
            </a:pPr>
            <a:r>
              <a:rPr sz="800" dirty="0">
                <a:solidFill>
                  <a:schemeClr val="tx1"/>
                </a:solidFill>
                <a:latin typeface="+mn-lt"/>
                <a:cs typeface="Times New Roman"/>
              </a:rPr>
              <a:t>*User-defined</a:t>
            </a:r>
            <a:r>
              <a:rPr lang="en-US" sz="800" dirty="0">
                <a:solidFill>
                  <a:schemeClr val="tx1"/>
                </a:solidFill>
                <a:latin typeface="+mn-lt"/>
                <a:cs typeface="Times New Roman"/>
              </a:rPr>
              <a:t> </a:t>
            </a:r>
            <a:r>
              <a:rPr sz="800" dirty="0">
                <a:solidFill>
                  <a:schemeClr val="tx1"/>
                </a:solidFill>
                <a:latin typeface="+mn-lt"/>
                <a:cs typeface="Times New Roman"/>
              </a:rPr>
              <a:t>Normal Values </a:t>
            </a:r>
          </a:p>
        </p:txBody>
      </p:sp>
    </p:spTree>
    <p:extLst>
      <p:ext uri="{BB962C8B-B14F-4D97-AF65-F5344CB8AC3E}">
        <p14:creationId xmlns:p14="http://schemas.microsoft.com/office/powerpoint/2010/main" val="2105676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D24EB10-9F1E-7AB9-53FA-A0E546735DBA}"/>
              </a:ext>
            </a:extLst>
          </p:cNvPr>
          <p:cNvSpPr>
            <a:spLocks noGrp="1"/>
          </p:cNvSpPr>
          <p:nvPr>
            <p:ph type="title"/>
          </p:nvPr>
        </p:nvSpPr>
        <p:spPr/>
        <p:txBody>
          <a:bodyPr/>
          <a:lstStyle/>
          <a:p>
            <a:r>
              <a:rPr lang="en-US" dirty="0"/>
              <a:t>Disclaimer</a:t>
            </a:r>
          </a:p>
        </p:txBody>
      </p:sp>
      <p:sp>
        <p:nvSpPr>
          <p:cNvPr id="9" name="Text Placeholder 8">
            <a:extLst>
              <a:ext uri="{FF2B5EF4-FFF2-40B4-BE49-F238E27FC236}">
                <a16:creationId xmlns:a16="http://schemas.microsoft.com/office/drawing/2014/main" id="{A9EBEED6-E00D-C61D-45EF-C18BA7F2672D}"/>
              </a:ext>
            </a:extLst>
          </p:cNvPr>
          <p:cNvSpPr>
            <a:spLocks noGrp="1"/>
          </p:cNvSpPr>
          <p:nvPr>
            <p:ph type="body" sz="quarter" idx="11"/>
          </p:nvPr>
        </p:nvSpPr>
        <p:spPr/>
        <p:txBody>
          <a:bodyPr/>
          <a:lstStyle/>
          <a:p>
            <a:r>
              <a:rPr lang="en-US" dirty="0"/>
              <a:t>Urinalysis Case Study Book</a:t>
            </a:r>
          </a:p>
        </p:txBody>
      </p:sp>
      <p:sp>
        <p:nvSpPr>
          <p:cNvPr id="11" name="object 13">
            <a:extLst>
              <a:ext uri="{FF2B5EF4-FFF2-40B4-BE49-F238E27FC236}">
                <a16:creationId xmlns:a16="http://schemas.microsoft.com/office/drawing/2014/main" id="{09C35F50-EC99-C902-7678-6CF2C421C8B1}"/>
              </a:ext>
            </a:extLst>
          </p:cNvPr>
          <p:cNvSpPr txBox="1"/>
          <p:nvPr/>
        </p:nvSpPr>
        <p:spPr>
          <a:xfrm>
            <a:off x="491107" y="2250747"/>
            <a:ext cx="8049643" cy="3731791"/>
          </a:xfrm>
          <a:prstGeom prst="rect">
            <a:avLst/>
          </a:prstGeom>
        </p:spPr>
        <p:txBody>
          <a:bodyPr vert="horz" wrap="square" lIns="0" tIns="12700" rIns="0" bIns="0" rtlCol="0">
            <a:spAutoFit/>
          </a:bodyPr>
          <a:lstStyle/>
          <a:p>
            <a:pPr marL="12700" marR="259079">
              <a:lnSpc>
                <a:spcPct val="100000"/>
              </a:lnSpc>
              <a:spcBef>
                <a:spcPts val="100"/>
              </a:spcBef>
            </a:pPr>
            <a:r>
              <a:rPr dirty="0">
                <a:solidFill>
                  <a:schemeClr val="tx1"/>
                </a:solidFill>
                <a:latin typeface="+mn-lt"/>
                <a:cs typeface="Montserrat"/>
              </a:rPr>
              <a:t>The DxU Iris analyzer data provided in this casebook is intended for educational purposes only and should not be used for diagnostic purposes. Further analysis is dependent on a review by a pathologist in conjunction with ancillary studies and testing for the final clinical diagnosis.</a:t>
            </a:r>
          </a:p>
          <a:p>
            <a:pPr marL="4763">
              <a:lnSpc>
                <a:spcPct val="100000"/>
              </a:lnSpc>
              <a:spcBef>
                <a:spcPts val="1490"/>
              </a:spcBef>
            </a:pPr>
            <a:r>
              <a:rPr b="1" dirty="0">
                <a:solidFill>
                  <a:schemeClr val="tx1"/>
                </a:solidFill>
                <a:latin typeface="Arial Nova" panose="020B0504020202020204" pitchFamily="34" charset="0"/>
                <a:cs typeface="Montserrat Medium"/>
              </a:rPr>
              <a:t>DxU Iris results included in this case study include:</a:t>
            </a:r>
          </a:p>
          <a:p>
            <a:pPr marL="185738" indent="-169863">
              <a:lnSpc>
                <a:spcPct val="100000"/>
              </a:lnSpc>
              <a:spcBef>
                <a:spcPts val="1320"/>
              </a:spcBef>
              <a:buClr>
                <a:schemeClr val="bg2"/>
              </a:buClr>
              <a:buSzPct val="90909"/>
              <a:buFont typeface="Arial" panose="020B0604020202020204" pitchFamily="34" charset="0"/>
              <a:buChar char="•"/>
            </a:pPr>
            <a:r>
              <a:rPr b="1" dirty="0">
                <a:solidFill>
                  <a:schemeClr val="tx1"/>
                </a:solidFill>
                <a:latin typeface="Arial Nova" panose="020B0504020202020204" pitchFamily="34" charset="0"/>
                <a:cs typeface="Arial"/>
              </a:rPr>
              <a:t>Arkray </a:t>
            </a:r>
            <a:r>
              <a:rPr b="1" dirty="0" err="1">
                <a:solidFill>
                  <a:schemeClr val="tx1"/>
                </a:solidFill>
                <a:latin typeface="Arial Nova" panose="020B0504020202020204" pitchFamily="34" charset="0"/>
                <a:cs typeface="Arial"/>
              </a:rPr>
              <a:t>Aution</a:t>
            </a:r>
            <a:r>
              <a:rPr b="1" dirty="0">
                <a:solidFill>
                  <a:schemeClr val="tx1"/>
                </a:solidFill>
                <a:latin typeface="Arial Nova" panose="020B0504020202020204" pitchFamily="34" charset="0"/>
                <a:cs typeface="Arial"/>
              </a:rPr>
              <a:t> Max</a:t>
            </a:r>
            <a:endParaRPr lang="en-US" b="1" dirty="0">
              <a:solidFill>
                <a:schemeClr val="tx1"/>
              </a:solidFill>
              <a:latin typeface="Arial Nova" panose="020B0504020202020204" pitchFamily="34" charset="0"/>
              <a:cs typeface="Arial"/>
            </a:endParaRPr>
          </a:p>
          <a:p>
            <a:pPr marL="185738" indent="-169863">
              <a:lnSpc>
                <a:spcPct val="100000"/>
              </a:lnSpc>
              <a:spcBef>
                <a:spcPts val="1320"/>
              </a:spcBef>
              <a:buClr>
                <a:schemeClr val="bg2"/>
              </a:buClr>
              <a:buSzPct val="90909"/>
              <a:buFont typeface="Arial" panose="020B0604020202020204" pitchFamily="34" charset="0"/>
              <a:buChar char="•"/>
            </a:pPr>
            <a:r>
              <a:rPr b="1" dirty="0">
                <a:solidFill>
                  <a:schemeClr val="tx1"/>
                </a:solidFill>
                <a:latin typeface="Arial Nova" panose="020B0504020202020204" pitchFamily="34" charset="0"/>
                <a:cs typeface="Times New Roman"/>
              </a:rPr>
              <a:t>AX-4030 Chemistry Results</a:t>
            </a:r>
          </a:p>
          <a:p>
            <a:pPr marL="185738" indent="-169863">
              <a:lnSpc>
                <a:spcPct val="100000"/>
              </a:lnSpc>
              <a:spcBef>
                <a:spcPts val="1105"/>
              </a:spcBef>
              <a:buClr>
                <a:schemeClr val="bg2"/>
              </a:buClr>
              <a:buSzPct val="90909"/>
              <a:buFont typeface="Arial" panose="020B0604020202020204" pitchFamily="34" charset="0"/>
              <a:buChar char="•"/>
            </a:pPr>
            <a:r>
              <a:rPr b="1" dirty="0">
                <a:solidFill>
                  <a:schemeClr val="tx1"/>
                </a:solidFill>
                <a:latin typeface="Arial Nova" panose="020B0504020202020204" pitchFamily="34" charset="0"/>
                <a:cs typeface="Times New Roman"/>
              </a:rPr>
              <a:t>DxU Iris 850m Microscopy Results</a:t>
            </a:r>
          </a:p>
          <a:p>
            <a:pPr marL="185738" indent="-169863">
              <a:lnSpc>
                <a:spcPct val="100000"/>
              </a:lnSpc>
              <a:spcBef>
                <a:spcPts val="1090"/>
              </a:spcBef>
              <a:buClr>
                <a:schemeClr val="bg2"/>
              </a:buClr>
              <a:buSzPct val="90909"/>
              <a:buFont typeface="Arial" panose="020B0604020202020204" pitchFamily="34" charset="0"/>
              <a:buChar char="•"/>
            </a:pPr>
            <a:r>
              <a:rPr b="1" dirty="0">
                <a:solidFill>
                  <a:schemeClr val="tx1"/>
                </a:solidFill>
                <a:latin typeface="Arial Nova" panose="020B0504020202020204" pitchFamily="34" charset="0"/>
                <a:cs typeface="Times New Roman"/>
              </a:rPr>
              <a:t>Flags</a:t>
            </a:r>
          </a:p>
          <a:p>
            <a:pPr marL="185738" indent="-169863">
              <a:lnSpc>
                <a:spcPct val="100000"/>
              </a:lnSpc>
              <a:spcBef>
                <a:spcPts val="1105"/>
              </a:spcBef>
              <a:buClr>
                <a:schemeClr val="bg2"/>
              </a:buClr>
              <a:buSzPct val="90909"/>
              <a:buFont typeface="Arial" panose="020B0604020202020204" pitchFamily="34" charset="0"/>
              <a:buChar char="•"/>
            </a:pPr>
            <a:r>
              <a:rPr b="1" dirty="0">
                <a:solidFill>
                  <a:schemeClr val="tx1"/>
                </a:solidFill>
                <a:latin typeface="Arial Nova" panose="020B0504020202020204" pitchFamily="34" charset="0"/>
                <a:cs typeface="Times New Roman"/>
              </a:rPr>
              <a:t>Messages</a:t>
            </a:r>
          </a:p>
        </p:txBody>
      </p:sp>
      <p:sp>
        <p:nvSpPr>
          <p:cNvPr id="12" name="TextBox 11">
            <a:extLst>
              <a:ext uri="{FF2B5EF4-FFF2-40B4-BE49-F238E27FC236}">
                <a16:creationId xmlns:a16="http://schemas.microsoft.com/office/drawing/2014/main" id="{DCD32DF9-0F83-B6AE-7B01-6ADCC6B8F523}"/>
              </a:ext>
            </a:extLst>
          </p:cNvPr>
          <p:cNvSpPr txBox="1"/>
          <p:nvPr/>
        </p:nvSpPr>
        <p:spPr>
          <a:xfrm>
            <a:off x="452591" y="6483350"/>
            <a:ext cx="7993347" cy="923330"/>
          </a:xfrm>
          <a:prstGeom prst="rect">
            <a:avLst/>
          </a:prstGeom>
          <a:noFill/>
        </p:spPr>
        <p:txBody>
          <a:bodyPr wrap="square">
            <a:spAutoFit/>
          </a:bodyPr>
          <a:lstStyle/>
          <a:p>
            <a:pPr marL="9525" marR="5080">
              <a:lnSpc>
                <a:spcPct val="100000"/>
              </a:lnSpc>
              <a:spcBef>
                <a:spcPts val="5"/>
              </a:spcBef>
            </a:pPr>
            <a:r>
              <a:rPr lang="en-US" dirty="0">
                <a:solidFill>
                  <a:schemeClr val="tx1"/>
                </a:solidFill>
                <a:latin typeface="+mn-lt"/>
                <a:cs typeface="Montserrat"/>
              </a:rPr>
              <a:t>All</a:t>
            </a:r>
            <a:r>
              <a:rPr lang="en-US" spc="-40" dirty="0">
                <a:solidFill>
                  <a:schemeClr val="tx1"/>
                </a:solidFill>
                <a:latin typeface="+mn-lt"/>
                <a:cs typeface="Montserrat"/>
              </a:rPr>
              <a:t> </a:t>
            </a:r>
            <a:r>
              <a:rPr lang="en-US" spc="-10" dirty="0">
                <a:solidFill>
                  <a:schemeClr val="tx1"/>
                </a:solidFill>
                <a:latin typeface="+mn-lt"/>
                <a:cs typeface="Montserrat"/>
              </a:rPr>
              <a:t>operational</a:t>
            </a:r>
            <a:r>
              <a:rPr lang="en-US" spc="-50" dirty="0">
                <a:solidFill>
                  <a:schemeClr val="tx1"/>
                </a:solidFill>
                <a:latin typeface="+mn-lt"/>
                <a:cs typeface="Montserrat"/>
              </a:rPr>
              <a:t> </a:t>
            </a:r>
            <a:r>
              <a:rPr lang="en-US" dirty="0">
                <a:solidFill>
                  <a:schemeClr val="tx1"/>
                </a:solidFill>
                <a:latin typeface="+mn-lt"/>
                <a:cs typeface="Montserrat"/>
              </a:rPr>
              <a:t>and</a:t>
            </a:r>
            <a:r>
              <a:rPr lang="en-US" spc="-40" dirty="0">
                <a:solidFill>
                  <a:schemeClr val="tx1"/>
                </a:solidFill>
                <a:latin typeface="+mn-lt"/>
                <a:cs typeface="Montserrat"/>
              </a:rPr>
              <a:t> </a:t>
            </a:r>
            <a:r>
              <a:rPr lang="en-US" spc="-10" dirty="0">
                <a:solidFill>
                  <a:schemeClr val="tx1"/>
                </a:solidFill>
                <a:latin typeface="+mn-lt"/>
                <a:cs typeface="Montserrat"/>
              </a:rPr>
              <a:t>technological</a:t>
            </a:r>
            <a:r>
              <a:rPr lang="en-US" spc="-50" dirty="0">
                <a:solidFill>
                  <a:schemeClr val="tx1"/>
                </a:solidFill>
                <a:latin typeface="+mn-lt"/>
                <a:cs typeface="Montserrat"/>
              </a:rPr>
              <a:t> </a:t>
            </a:r>
            <a:r>
              <a:rPr lang="en-US" spc="-10" dirty="0">
                <a:solidFill>
                  <a:schemeClr val="tx1"/>
                </a:solidFill>
                <a:latin typeface="+mn-lt"/>
                <a:cs typeface="Montserrat"/>
              </a:rPr>
              <a:t>details</a:t>
            </a:r>
            <a:r>
              <a:rPr lang="en-US" spc="-40" dirty="0">
                <a:solidFill>
                  <a:schemeClr val="tx1"/>
                </a:solidFill>
                <a:latin typeface="+mn-lt"/>
                <a:cs typeface="Montserrat"/>
              </a:rPr>
              <a:t> </a:t>
            </a:r>
            <a:r>
              <a:rPr lang="en-US" spc="-20" dirty="0">
                <a:solidFill>
                  <a:schemeClr val="tx1"/>
                </a:solidFill>
                <a:latin typeface="+mn-lt"/>
                <a:cs typeface="Montserrat"/>
              </a:rPr>
              <a:t>for</a:t>
            </a:r>
            <a:r>
              <a:rPr lang="en-US" spc="-30" dirty="0">
                <a:solidFill>
                  <a:schemeClr val="tx1"/>
                </a:solidFill>
                <a:latin typeface="+mn-lt"/>
                <a:cs typeface="Montserrat"/>
              </a:rPr>
              <a:t> </a:t>
            </a:r>
            <a:r>
              <a:rPr lang="en-US" dirty="0">
                <a:solidFill>
                  <a:schemeClr val="tx1"/>
                </a:solidFill>
                <a:latin typeface="+mn-lt"/>
                <a:cs typeface="Montserrat"/>
              </a:rPr>
              <a:t>the</a:t>
            </a:r>
            <a:r>
              <a:rPr lang="en-US" spc="-45" dirty="0">
                <a:solidFill>
                  <a:schemeClr val="tx1"/>
                </a:solidFill>
                <a:latin typeface="+mn-lt"/>
                <a:cs typeface="Montserrat"/>
              </a:rPr>
              <a:t> </a:t>
            </a:r>
            <a:r>
              <a:rPr lang="en-US" spc="-10" dirty="0">
                <a:solidFill>
                  <a:schemeClr val="tx1"/>
                </a:solidFill>
                <a:latin typeface="+mn-lt"/>
                <a:cs typeface="Montserrat"/>
              </a:rPr>
              <a:t>urinalysis</a:t>
            </a:r>
            <a:r>
              <a:rPr lang="en-US" spc="-20" dirty="0">
                <a:solidFill>
                  <a:schemeClr val="tx1"/>
                </a:solidFill>
                <a:latin typeface="+mn-lt"/>
                <a:cs typeface="Montserrat"/>
              </a:rPr>
              <a:t> </a:t>
            </a:r>
            <a:r>
              <a:rPr lang="en-US" spc="-10" dirty="0">
                <a:solidFill>
                  <a:schemeClr val="tx1"/>
                </a:solidFill>
                <a:latin typeface="+mn-lt"/>
                <a:cs typeface="Montserrat"/>
              </a:rPr>
              <a:t>analyzers</a:t>
            </a:r>
            <a:r>
              <a:rPr lang="en-US" spc="-40" dirty="0">
                <a:solidFill>
                  <a:schemeClr val="tx1"/>
                </a:solidFill>
                <a:latin typeface="+mn-lt"/>
                <a:cs typeface="Montserrat"/>
              </a:rPr>
              <a:t> </a:t>
            </a:r>
            <a:r>
              <a:rPr lang="en-US" dirty="0">
                <a:solidFill>
                  <a:schemeClr val="tx1"/>
                </a:solidFill>
                <a:latin typeface="+mn-lt"/>
                <a:cs typeface="Montserrat"/>
              </a:rPr>
              <a:t>are</a:t>
            </a:r>
            <a:r>
              <a:rPr lang="en-US" spc="-40" dirty="0">
                <a:solidFill>
                  <a:schemeClr val="tx1"/>
                </a:solidFill>
                <a:latin typeface="+mn-lt"/>
                <a:cs typeface="Montserrat"/>
              </a:rPr>
              <a:t> </a:t>
            </a:r>
            <a:r>
              <a:rPr lang="en-US" spc="-10" dirty="0">
                <a:solidFill>
                  <a:schemeClr val="tx1"/>
                </a:solidFill>
                <a:latin typeface="+mn-lt"/>
                <a:cs typeface="Montserrat"/>
              </a:rPr>
              <a:t>described</a:t>
            </a:r>
            <a:r>
              <a:rPr lang="en-US" spc="-25" dirty="0">
                <a:solidFill>
                  <a:schemeClr val="tx1"/>
                </a:solidFill>
                <a:latin typeface="+mn-lt"/>
                <a:cs typeface="Montserrat"/>
              </a:rPr>
              <a:t> in </a:t>
            </a:r>
            <a:r>
              <a:rPr lang="en-US" dirty="0">
                <a:solidFill>
                  <a:schemeClr val="tx1"/>
                </a:solidFill>
                <a:latin typeface="+mn-lt"/>
                <a:cs typeface="Montserrat"/>
              </a:rPr>
              <a:t>the</a:t>
            </a:r>
            <a:r>
              <a:rPr lang="en-US" spc="-30" dirty="0">
                <a:solidFill>
                  <a:schemeClr val="tx1"/>
                </a:solidFill>
                <a:latin typeface="+mn-lt"/>
                <a:cs typeface="Montserrat"/>
              </a:rPr>
              <a:t> </a:t>
            </a:r>
            <a:r>
              <a:rPr lang="en-US" spc="-10" dirty="0">
                <a:solidFill>
                  <a:schemeClr val="tx1"/>
                </a:solidFill>
                <a:latin typeface="+mn-lt"/>
                <a:cs typeface="Montserrat"/>
              </a:rPr>
              <a:t>appropriate</a:t>
            </a:r>
            <a:r>
              <a:rPr lang="en-US" spc="-30" dirty="0">
                <a:solidFill>
                  <a:schemeClr val="tx1"/>
                </a:solidFill>
                <a:latin typeface="+mn-lt"/>
                <a:cs typeface="Montserrat"/>
              </a:rPr>
              <a:t> </a:t>
            </a:r>
            <a:r>
              <a:rPr lang="en-US" spc="-10" dirty="0">
                <a:solidFill>
                  <a:schemeClr val="tx1"/>
                </a:solidFill>
                <a:latin typeface="+mn-lt"/>
                <a:cs typeface="Montserrat"/>
              </a:rPr>
              <a:t>Instructions</a:t>
            </a:r>
            <a:r>
              <a:rPr lang="en-US" spc="-50" dirty="0">
                <a:solidFill>
                  <a:schemeClr val="tx1"/>
                </a:solidFill>
                <a:latin typeface="+mn-lt"/>
                <a:cs typeface="Montserrat"/>
              </a:rPr>
              <a:t> </a:t>
            </a:r>
            <a:r>
              <a:rPr lang="en-US" spc="-20" dirty="0">
                <a:solidFill>
                  <a:schemeClr val="tx1"/>
                </a:solidFill>
                <a:latin typeface="+mn-lt"/>
                <a:cs typeface="Montserrat"/>
              </a:rPr>
              <a:t>for</a:t>
            </a:r>
            <a:r>
              <a:rPr lang="en-US" spc="-15" dirty="0">
                <a:solidFill>
                  <a:schemeClr val="tx1"/>
                </a:solidFill>
                <a:latin typeface="+mn-lt"/>
                <a:cs typeface="Montserrat"/>
              </a:rPr>
              <a:t> </a:t>
            </a:r>
            <a:r>
              <a:rPr lang="en-US" dirty="0">
                <a:solidFill>
                  <a:schemeClr val="tx1"/>
                </a:solidFill>
                <a:latin typeface="+mn-lt"/>
                <a:cs typeface="Montserrat"/>
              </a:rPr>
              <a:t>Use</a:t>
            </a:r>
            <a:r>
              <a:rPr lang="en-US" spc="-15" dirty="0">
                <a:solidFill>
                  <a:schemeClr val="tx1"/>
                </a:solidFill>
                <a:latin typeface="+mn-lt"/>
                <a:cs typeface="Montserrat"/>
              </a:rPr>
              <a:t> </a:t>
            </a:r>
            <a:r>
              <a:rPr lang="en-US" spc="-10" dirty="0">
                <a:solidFill>
                  <a:schemeClr val="tx1"/>
                </a:solidFill>
                <a:latin typeface="+mn-lt"/>
                <a:cs typeface="Montserrat"/>
              </a:rPr>
              <a:t>documents,</a:t>
            </a:r>
            <a:r>
              <a:rPr lang="en-US" spc="-45" dirty="0">
                <a:solidFill>
                  <a:schemeClr val="tx1"/>
                </a:solidFill>
                <a:latin typeface="+mn-lt"/>
                <a:cs typeface="Montserrat"/>
              </a:rPr>
              <a:t> </a:t>
            </a:r>
            <a:r>
              <a:rPr lang="en-US" dirty="0">
                <a:solidFill>
                  <a:schemeClr val="tx1"/>
                </a:solidFill>
                <a:latin typeface="+mn-lt"/>
                <a:cs typeface="Montserrat"/>
              </a:rPr>
              <a:t>which</a:t>
            </a:r>
            <a:r>
              <a:rPr lang="en-US" spc="-30" dirty="0">
                <a:solidFill>
                  <a:schemeClr val="tx1"/>
                </a:solidFill>
                <a:latin typeface="+mn-lt"/>
                <a:cs typeface="Montserrat"/>
              </a:rPr>
              <a:t> </a:t>
            </a:r>
            <a:r>
              <a:rPr lang="en-US" dirty="0">
                <a:solidFill>
                  <a:schemeClr val="tx1"/>
                </a:solidFill>
                <a:latin typeface="+mn-lt"/>
                <a:cs typeface="Montserrat"/>
              </a:rPr>
              <a:t>can</a:t>
            </a:r>
            <a:r>
              <a:rPr lang="en-US" spc="-25" dirty="0">
                <a:solidFill>
                  <a:schemeClr val="tx1"/>
                </a:solidFill>
                <a:latin typeface="+mn-lt"/>
                <a:cs typeface="Montserrat"/>
              </a:rPr>
              <a:t> </a:t>
            </a:r>
            <a:r>
              <a:rPr lang="en-US" dirty="0">
                <a:solidFill>
                  <a:schemeClr val="tx1"/>
                </a:solidFill>
                <a:latin typeface="+mn-lt"/>
                <a:cs typeface="Montserrat"/>
              </a:rPr>
              <a:t>be</a:t>
            </a:r>
            <a:r>
              <a:rPr lang="en-US" spc="-15" dirty="0">
                <a:solidFill>
                  <a:schemeClr val="tx1"/>
                </a:solidFill>
                <a:latin typeface="+mn-lt"/>
                <a:cs typeface="Montserrat"/>
              </a:rPr>
              <a:t> </a:t>
            </a:r>
            <a:r>
              <a:rPr lang="en-US" spc="-20" dirty="0">
                <a:solidFill>
                  <a:schemeClr val="tx1"/>
                </a:solidFill>
                <a:latin typeface="+mn-lt"/>
                <a:cs typeface="Montserrat"/>
              </a:rPr>
              <a:t>located</a:t>
            </a:r>
            <a:r>
              <a:rPr lang="en-US" spc="-30" dirty="0">
                <a:solidFill>
                  <a:schemeClr val="tx1"/>
                </a:solidFill>
                <a:latin typeface="+mn-lt"/>
                <a:cs typeface="Montserrat"/>
              </a:rPr>
              <a:t> </a:t>
            </a:r>
            <a:r>
              <a:rPr lang="en-US" spc="-25" dirty="0">
                <a:solidFill>
                  <a:schemeClr val="tx1"/>
                </a:solidFill>
                <a:latin typeface="+mn-lt"/>
                <a:cs typeface="Montserrat"/>
              </a:rPr>
              <a:t>at www.beckmancoulter.com</a:t>
            </a:r>
            <a:r>
              <a:rPr lang="en-US" spc="-55" dirty="0">
                <a:solidFill>
                  <a:schemeClr val="tx1"/>
                </a:solidFill>
                <a:latin typeface="+mn-lt"/>
                <a:cs typeface="Montserrat"/>
              </a:rPr>
              <a:t> </a:t>
            </a:r>
            <a:r>
              <a:rPr lang="en-US" dirty="0">
                <a:solidFill>
                  <a:schemeClr val="tx1"/>
                </a:solidFill>
                <a:latin typeface="+mn-lt"/>
                <a:cs typeface="Montserrat"/>
              </a:rPr>
              <a:t>&gt;</a:t>
            </a:r>
            <a:r>
              <a:rPr lang="en-US" spc="-20" dirty="0">
                <a:solidFill>
                  <a:schemeClr val="tx1"/>
                </a:solidFill>
                <a:latin typeface="+mn-lt"/>
                <a:cs typeface="Montserrat"/>
              </a:rPr>
              <a:t> </a:t>
            </a:r>
            <a:r>
              <a:rPr lang="en-US" dirty="0">
                <a:solidFill>
                  <a:schemeClr val="tx1"/>
                </a:solidFill>
                <a:latin typeface="+mn-lt"/>
                <a:cs typeface="Montserrat"/>
              </a:rPr>
              <a:t>Support</a:t>
            </a:r>
            <a:r>
              <a:rPr lang="en-US" spc="-35" dirty="0">
                <a:solidFill>
                  <a:schemeClr val="tx1"/>
                </a:solidFill>
                <a:latin typeface="+mn-lt"/>
                <a:cs typeface="Montserrat"/>
              </a:rPr>
              <a:t> </a:t>
            </a:r>
            <a:r>
              <a:rPr lang="en-US" dirty="0">
                <a:solidFill>
                  <a:schemeClr val="tx1"/>
                </a:solidFill>
                <a:latin typeface="+mn-lt"/>
                <a:cs typeface="Montserrat"/>
              </a:rPr>
              <a:t>&gt;</a:t>
            </a:r>
            <a:r>
              <a:rPr lang="en-US" spc="-20" dirty="0">
                <a:solidFill>
                  <a:schemeClr val="tx1"/>
                </a:solidFill>
                <a:latin typeface="+mn-lt"/>
                <a:cs typeface="Montserrat"/>
              </a:rPr>
              <a:t> </a:t>
            </a:r>
            <a:r>
              <a:rPr lang="en-US" spc="-10" dirty="0">
                <a:solidFill>
                  <a:schemeClr val="tx1"/>
                </a:solidFill>
                <a:latin typeface="+mn-lt"/>
                <a:cs typeface="Montserrat"/>
              </a:rPr>
              <a:t>Technical</a:t>
            </a:r>
            <a:r>
              <a:rPr lang="en-US" spc="-35" dirty="0">
                <a:solidFill>
                  <a:schemeClr val="tx1"/>
                </a:solidFill>
                <a:latin typeface="+mn-lt"/>
                <a:cs typeface="Montserrat"/>
              </a:rPr>
              <a:t> </a:t>
            </a:r>
            <a:r>
              <a:rPr lang="en-US" spc="-10" dirty="0">
                <a:solidFill>
                  <a:schemeClr val="tx1"/>
                </a:solidFill>
                <a:latin typeface="+mn-lt"/>
                <a:cs typeface="Montserrat"/>
              </a:rPr>
              <a:t>Documents.</a:t>
            </a:r>
            <a:endParaRPr lang="en-US" dirty="0">
              <a:solidFill>
                <a:schemeClr val="tx1"/>
              </a:solidFill>
              <a:latin typeface="+mn-lt"/>
              <a:cs typeface="Montserrat"/>
            </a:endParaRPr>
          </a:p>
        </p:txBody>
      </p:sp>
      <p:cxnSp>
        <p:nvCxnSpPr>
          <p:cNvPr id="13" name="Straight Connector 12">
            <a:extLst>
              <a:ext uri="{FF2B5EF4-FFF2-40B4-BE49-F238E27FC236}">
                <a16:creationId xmlns:a16="http://schemas.microsoft.com/office/drawing/2014/main" id="{95B9EA1C-F20C-5370-0147-599E848ECA4B}"/>
              </a:ext>
            </a:extLst>
          </p:cNvPr>
          <p:cNvCxnSpPr/>
          <p:nvPr/>
        </p:nvCxnSpPr>
        <p:spPr>
          <a:xfrm>
            <a:off x="491107" y="6254750"/>
            <a:ext cx="782104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728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D2D97-601B-0C30-70B2-63BE7761C280}"/>
            </a:ext>
          </a:extLst>
        </p:cNvPr>
        <p:cNvGrpSpPr/>
        <p:nvPr/>
      </p:nvGrpSpPr>
      <p:grpSpPr>
        <a:xfrm>
          <a:off x="0" y="0"/>
          <a:ext cx="0" cy="0"/>
          <a:chOff x="0" y="0"/>
          <a:chExt cx="0" cy="0"/>
        </a:xfrm>
      </p:grpSpPr>
      <p:pic>
        <p:nvPicPr>
          <p:cNvPr id="4" name="object 4">
            <a:extLst>
              <a:ext uri="{FF2B5EF4-FFF2-40B4-BE49-F238E27FC236}">
                <a16:creationId xmlns:a16="http://schemas.microsoft.com/office/drawing/2014/main" id="{DE1363B9-DC77-0FB9-6E6E-F289A38ECFF0}"/>
              </a:ext>
            </a:extLst>
          </p:cNvPr>
          <p:cNvPicPr/>
          <p:nvPr/>
        </p:nvPicPr>
        <p:blipFill>
          <a:blip r:embed="rId2" cstate="print"/>
          <a:stretch>
            <a:fillRect/>
          </a:stretch>
        </p:blipFill>
        <p:spPr>
          <a:xfrm>
            <a:off x="-6817069" y="3055619"/>
            <a:ext cx="312419" cy="295655"/>
          </a:xfrm>
          <a:prstGeom prst="rect">
            <a:avLst/>
          </a:prstGeom>
        </p:spPr>
      </p:pic>
      <p:sp>
        <p:nvSpPr>
          <p:cNvPr id="18" name="Title 17">
            <a:extLst>
              <a:ext uri="{FF2B5EF4-FFF2-40B4-BE49-F238E27FC236}">
                <a16:creationId xmlns:a16="http://schemas.microsoft.com/office/drawing/2014/main" id="{54CFBD4C-62D3-5619-6CDA-BAFA9B5F5009}"/>
              </a:ext>
            </a:extLst>
          </p:cNvPr>
          <p:cNvSpPr>
            <a:spLocks noGrp="1"/>
          </p:cNvSpPr>
          <p:nvPr>
            <p:ph type="title"/>
          </p:nvPr>
        </p:nvSpPr>
        <p:spPr/>
        <p:txBody>
          <a:bodyPr/>
          <a:lstStyle/>
          <a:p>
            <a:r>
              <a:rPr lang="en-US" sz="4400" dirty="0"/>
              <a:t>Urine Microscopy Results</a:t>
            </a:r>
          </a:p>
        </p:txBody>
      </p:sp>
      <p:sp>
        <p:nvSpPr>
          <p:cNvPr id="3" name="Text Placeholder 2">
            <a:extLst>
              <a:ext uri="{FF2B5EF4-FFF2-40B4-BE49-F238E27FC236}">
                <a16:creationId xmlns:a16="http://schemas.microsoft.com/office/drawing/2014/main" id="{6C61538E-13A0-5852-7561-B3CF179F960F}"/>
              </a:ext>
            </a:extLst>
          </p:cNvPr>
          <p:cNvSpPr>
            <a:spLocks noGrp="1"/>
          </p:cNvSpPr>
          <p:nvPr>
            <p:ph type="body" sz="quarter" idx="11"/>
          </p:nvPr>
        </p:nvSpPr>
        <p:spPr>
          <a:xfrm>
            <a:off x="490538" y="312517"/>
            <a:ext cx="7954962" cy="369332"/>
          </a:xfrm>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solidFill>
                  <a:schemeClr val="bg1"/>
                </a:solidFill>
                <a:latin typeface="Arial Nova" panose="020B0504020202020204" pitchFamily="34" charset="0"/>
                <a:cs typeface="Montserrat SemiBold"/>
              </a:rPr>
              <a:t>#3</a:t>
            </a:r>
            <a:endParaRPr lang="en-US" sz="2400" b="1" dirty="0">
              <a:solidFill>
                <a:schemeClr val="bg1"/>
              </a:solidFill>
              <a:latin typeface="Arial Nova" panose="020B0504020202020204" pitchFamily="34" charset="0"/>
              <a:cs typeface="Montserrat SemiBold"/>
            </a:endParaRPr>
          </a:p>
        </p:txBody>
      </p:sp>
      <p:pic>
        <p:nvPicPr>
          <p:cNvPr id="19" name="object 11">
            <a:extLst>
              <a:ext uri="{FF2B5EF4-FFF2-40B4-BE49-F238E27FC236}">
                <a16:creationId xmlns:a16="http://schemas.microsoft.com/office/drawing/2014/main" id="{345AEEE9-65FF-85BF-0BE1-913BF84E8F21}"/>
              </a:ext>
            </a:extLst>
          </p:cNvPr>
          <p:cNvPicPr/>
          <p:nvPr/>
        </p:nvPicPr>
        <p:blipFill>
          <a:blip r:embed="rId3">
            <a:extLst>
              <a:ext uri="{96DAC541-7B7A-43D3-8B79-37D633B846F1}">
                <asvg:svgBlip xmlns:asvg="http://schemas.microsoft.com/office/drawing/2016/SVG/main" r:embed="rId4"/>
              </a:ext>
            </a:extLst>
          </a:blip>
          <a:srcRect l="12397" t="32371" r="13298" b="27099"/>
          <a:stretch/>
        </p:blipFill>
        <p:spPr>
          <a:xfrm>
            <a:off x="387350" y="7824729"/>
            <a:ext cx="2178611" cy="792221"/>
          </a:xfrm>
          <a:prstGeom prst="rect">
            <a:avLst/>
          </a:prstGeom>
        </p:spPr>
      </p:pic>
      <p:graphicFrame>
        <p:nvGraphicFramePr>
          <p:cNvPr id="10" name="object 12">
            <a:extLst>
              <a:ext uri="{FF2B5EF4-FFF2-40B4-BE49-F238E27FC236}">
                <a16:creationId xmlns:a16="http://schemas.microsoft.com/office/drawing/2014/main" id="{56823D53-E925-FFF2-1D13-D3715B5A2686}"/>
              </a:ext>
            </a:extLst>
          </p:cNvPr>
          <p:cNvGraphicFramePr>
            <a:graphicFrameLocks noGrp="1"/>
          </p:cNvGraphicFramePr>
          <p:nvPr>
            <p:extLst>
              <p:ext uri="{D42A27DB-BD31-4B8C-83A1-F6EECF244321}">
                <p14:modId xmlns:p14="http://schemas.microsoft.com/office/powerpoint/2010/main" val="1978914080"/>
              </p:ext>
            </p:extLst>
          </p:nvPr>
        </p:nvGraphicFramePr>
        <p:xfrm>
          <a:off x="491106" y="6131491"/>
          <a:ext cx="7954831" cy="1137065"/>
        </p:xfrm>
        <a:graphic>
          <a:graphicData uri="http://schemas.openxmlformats.org/drawingml/2006/table">
            <a:tbl>
              <a:tblPr firstRow="1" bandRow="1">
                <a:tableStyleId>{2D5ABB26-0587-4C30-8999-92F81FD0307C}</a:tableStyleId>
              </a:tblPr>
              <a:tblGrid>
                <a:gridCol w="3891786">
                  <a:extLst>
                    <a:ext uri="{9D8B030D-6E8A-4147-A177-3AD203B41FA5}">
                      <a16:colId xmlns:a16="http://schemas.microsoft.com/office/drawing/2014/main" val="20000"/>
                    </a:ext>
                  </a:extLst>
                </a:gridCol>
                <a:gridCol w="4063045">
                  <a:extLst>
                    <a:ext uri="{9D8B030D-6E8A-4147-A177-3AD203B41FA5}">
                      <a16:colId xmlns:a16="http://schemas.microsoft.com/office/drawing/2014/main" val="20001"/>
                    </a:ext>
                  </a:extLst>
                </a:gridCol>
              </a:tblGrid>
              <a:tr h="338455">
                <a:tc>
                  <a:txBody>
                    <a:bodyPr/>
                    <a:lstStyle/>
                    <a:p>
                      <a:pPr marR="210185" algn="ctr">
                        <a:lnSpc>
                          <a:spcPct val="100000"/>
                        </a:lnSpc>
                        <a:spcBef>
                          <a:spcPts val="425"/>
                        </a:spcBef>
                      </a:pPr>
                      <a:r>
                        <a:rPr sz="1400" b="1" spc="-10" dirty="0">
                          <a:solidFill>
                            <a:schemeClr val="bg1"/>
                          </a:solidFill>
                          <a:latin typeface="Arial Nova" panose="020B0504020202020204" pitchFamily="34" charset="0"/>
                          <a:cs typeface="Montserrat"/>
                        </a:rPr>
                        <a:t>SAMPLE</a:t>
                      </a:r>
                      <a:endParaRPr sz="1400" dirty="0">
                        <a:solidFill>
                          <a:schemeClr val="bg1"/>
                        </a:solidFill>
                        <a:latin typeface="Arial Nova" panose="020B0504020202020204" pitchFamily="34" charset="0"/>
                        <a:cs typeface="Montserrat"/>
                      </a:endParaRPr>
                    </a:p>
                  </a:txBody>
                  <a:tcPr marL="0" marR="0" marT="53975" marB="0">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cap="flat" cmpd="sng" algn="ctr">
                      <a:solidFill>
                        <a:srgbClr val="A4A4A4"/>
                      </a:solidFill>
                      <a:prstDash val="solid"/>
                      <a:round/>
                      <a:headEnd type="none" w="med" len="med"/>
                      <a:tailEnd type="none" w="med" len="med"/>
                    </a:lnB>
                    <a:solidFill>
                      <a:schemeClr val="tx2"/>
                    </a:solidFill>
                  </a:tcPr>
                </a:tc>
                <a:tc>
                  <a:txBody>
                    <a:bodyPr/>
                    <a:lstStyle/>
                    <a:p>
                      <a:pPr marR="211454" algn="ctr">
                        <a:lnSpc>
                          <a:spcPct val="100000"/>
                        </a:lnSpc>
                        <a:spcBef>
                          <a:spcPts val="425"/>
                        </a:spcBef>
                      </a:pPr>
                      <a:r>
                        <a:rPr sz="1400" b="1" spc="-10" dirty="0">
                          <a:solidFill>
                            <a:schemeClr val="bg1"/>
                          </a:solidFill>
                          <a:latin typeface="Arial Nova" panose="020B0504020202020204" pitchFamily="34" charset="0"/>
                          <a:cs typeface="Montserrat"/>
                        </a:rPr>
                        <a:t>RESULT</a:t>
                      </a:r>
                      <a:endParaRPr sz="1400" dirty="0">
                        <a:solidFill>
                          <a:schemeClr val="bg1"/>
                        </a:solidFill>
                        <a:latin typeface="Arial Nova" panose="020B0504020202020204" pitchFamily="34" charset="0"/>
                        <a:cs typeface="Montserrat"/>
                      </a:endParaRPr>
                    </a:p>
                  </a:txBody>
                  <a:tcPr marL="0" marR="0" marT="53975" marB="0">
                    <a:lnL w="6350" cap="flat" cmpd="sng" algn="ctr">
                      <a:solidFill>
                        <a:schemeClr val="bg1">
                          <a:lumMod val="65000"/>
                        </a:schemeClr>
                      </a:solidFill>
                      <a:prstDash val="solid"/>
                      <a:round/>
                      <a:headEnd type="none" w="med" len="med"/>
                      <a:tailEnd type="none" w="med" len="med"/>
                    </a:lnL>
                    <a:lnT w="12700">
                      <a:solidFill>
                        <a:srgbClr val="A4A4A4"/>
                      </a:solidFill>
                      <a:prstDash val="solid"/>
                    </a:lnT>
                    <a:lnB w="12700" cap="flat" cmpd="sng" algn="ctr">
                      <a:solidFill>
                        <a:srgbClr val="A4A4A4"/>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447455">
                <a:tc>
                  <a:txBody>
                    <a:bodyPr/>
                    <a:lstStyle/>
                    <a:p>
                      <a:pPr marR="151130" algn="ctr">
                        <a:lnSpc>
                          <a:spcPct val="100000"/>
                        </a:lnSpc>
                        <a:spcBef>
                          <a:spcPts val="475"/>
                        </a:spcBef>
                      </a:pPr>
                      <a:r>
                        <a:rPr sz="1400" b="1" dirty="0">
                          <a:solidFill>
                            <a:schemeClr val="tx1"/>
                          </a:solidFill>
                          <a:latin typeface="Arial Nova" panose="020B0504020202020204" pitchFamily="34" charset="0"/>
                          <a:cs typeface="Montserrat"/>
                        </a:rPr>
                        <a:t>Organism</a:t>
                      </a:r>
                      <a:r>
                        <a:rPr sz="1400" b="1" spc="245" dirty="0">
                          <a:solidFill>
                            <a:schemeClr val="tx1"/>
                          </a:solidFill>
                          <a:latin typeface="Arial Nova" panose="020B0504020202020204" pitchFamily="34" charset="0"/>
                          <a:cs typeface="Montserrat"/>
                        </a:rPr>
                        <a:t> </a:t>
                      </a:r>
                      <a:r>
                        <a:rPr sz="1400" b="1" spc="-20" dirty="0">
                          <a:solidFill>
                            <a:schemeClr val="tx1"/>
                          </a:solidFill>
                          <a:latin typeface="Arial Nova" panose="020B0504020202020204" pitchFamily="34" charset="0"/>
                          <a:cs typeface="Montserrat"/>
                        </a:rPr>
                        <a:t>Group</a:t>
                      </a:r>
                      <a:endParaRPr sz="1400" dirty="0">
                        <a:solidFill>
                          <a:schemeClr val="tx1"/>
                        </a:solidFill>
                        <a:latin typeface="Arial Nova" panose="020B0504020202020204" pitchFamily="34" charset="0"/>
                        <a:cs typeface="Montserrat"/>
                      </a:endParaRPr>
                    </a:p>
                  </a:txBody>
                  <a:tcPr marL="0" marR="0" marT="0" marB="0" anchor="ctr">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marR="170180" algn="ctr">
                        <a:lnSpc>
                          <a:spcPct val="100000"/>
                        </a:lnSpc>
                        <a:spcBef>
                          <a:spcPts val="475"/>
                        </a:spcBef>
                      </a:pPr>
                      <a:r>
                        <a:rPr sz="1400" dirty="0" err="1">
                          <a:solidFill>
                            <a:schemeClr val="tx1"/>
                          </a:solidFill>
                          <a:latin typeface="Arial Nova" panose="020B0504020202020204" pitchFamily="34" charset="0"/>
                          <a:cs typeface="Times New Roman"/>
                        </a:rPr>
                        <a:t>Prot</a:t>
                      </a:r>
                      <a:r>
                        <a:rPr sz="1400" spc="-10" dirty="0" err="1">
                          <a:solidFill>
                            <a:schemeClr val="tx1"/>
                          </a:solidFill>
                          <a:latin typeface="Arial Nova" panose="020B0504020202020204" pitchFamily="34" charset="0"/>
                          <a:cs typeface="Times New Roman"/>
                        </a:rPr>
                        <a:t>e</a:t>
                      </a:r>
                      <a:r>
                        <a:rPr sz="1400" dirty="0" err="1">
                          <a:solidFill>
                            <a:schemeClr val="tx1"/>
                          </a:solidFill>
                          <a:latin typeface="Arial Nova" panose="020B0504020202020204" pitchFamily="34" charset="0"/>
                          <a:cs typeface="Times New Roman"/>
                        </a:rPr>
                        <a:t>usmirab</a:t>
                      </a:r>
                      <a:r>
                        <a:rPr sz="1400" spc="-20" dirty="0" err="1">
                          <a:solidFill>
                            <a:schemeClr val="tx1"/>
                          </a:solidFill>
                          <a:latin typeface="Arial Nova" panose="020B0504020202020204" pitchFamily="34" charset="0"/>
                          <a:cs typeface="Times New Roman"/>
                        </a:rPr>
                        <a:t>ilis</a:t>
                      </a:r>
                      <a:endParaRPr sz="1400" dirty="0">
                        <a:solidFill>
                          <a:schemeClr val="tx1"/>
                        </a:solidFill>
                        <a:latin typeface="Arial Nova" panose="020B0504020202020204" pitchFamily="34" charset="0"/>
                        <a:cs typeface="Times New Roman"/>
                      </a:endParaRPr>
                    </a:p>
                  </a:txBody>
                  <a:tcPr marL="0" marR="0" marT="0" marB="0" anchor="ctr">
                    <a:lnL w="6350" cap="flat" cmpd="sng" algn="ctr">
                      <a:solidFill>
                        <a:schemeClr val="bg1">
                          <a:lumMod val="65000"/>
                        </a:schemeClr>
                      </a:solidFill>
                      <a:prstDash val="solid"/>
                      <a:round/>
                      <a:headEnd type="none" w="med" len="med"/>
                      <a:tailEnd type="none" w="med" len="med"/>
                    </a:lnL>
                    <a:lnT w="12700">
                      <a:solidFill>
                        <a:srgbClr val="A4A4A4"/>
                      </a:solidFill>
                      <a:prstDash val="solid"/>
                    </a:lnT>
                    <a:solidFill>
                      <a:srgbClr val="A4A4A4">
                        <a:alpha val="19999"/>
                      </a:srgbClr>
                    </a:solidFill>
                  </a:tcPr>
                </a:tc>
                <a:extLst>
                  <a:ext uri="{0D108BD9-81ED-4DB2-BD59-A6C34878D82A}">
                    <a16:rowId xmlns:a16="http://schemas.microsoft.com/office/drawing/2014/main" val="10001"/>
                  </a:ext>
                </a:extLst>
              </a:tr>
              <a:tr h="351155">
                <a:tc>
                  <a:txBody>
                    <a:bodyPr/>
                    <a:lstStyle/>
                    <a:p>
                      <a:pPr marR="151130" algn="ctr">
                        <a:lnSpc>
                          <a:spcPct val="100000"/>
                        </a:lnSpc>
                        <a:spcBef>
                          <a:spcPts val="475"/>
                        </a:spcBef>
                      </a:pPr>
                      <a:r>
                        <a:rPr sz="1400" b="1" dirty="0">
                          <a:solidFill>
                            <a:schemeClr val="tx1"/>
                          </a:solidFill>
                          <a:latin typeface="Arial Nova" panose="020B0504020202020204" pitchFamily="34" charset="0"/>
                          <a:cs typeface="Montserrat"/>
                        </a:rPr>
                        <a:t>Sample</a:t>
                      </a:r>
                      <a:r>
                        <a:rPr sz="1400" b="1" spc="165" dirty="0">
                          <a:solidFill>
                            <a:schemeClr val="tx1"/>
                          </a:solidFill>
                          <a:latin typeface="Arial Nova" panose="020B0504020202020204" pitchFamily="34" charset="0"/>
                          <a:cs typeface="Montserrat"/>
                        </a:rPr>
                        <a:t> </a:t>
                      </a:r>
                      <a:r>
                        <a:rPr sz="1400" b="1" spc="-20" dirty="0">
                          <a:solidFill>
                            <a:schemeClr val="tx1"/>
                          </a:solidFill>
                          <a:latin typeface="Arial Nova" panose="020B0504020202020204" pitchFamily="34" charset="0"/>
                          <a:cs typeface="Montserrat"/>
                        </a:rPr>
                        <a:t>Type</a:t>
                      </a:r>
                      <a:endParaRPr sz="1400">
                        <a:solidFill>
                          <a:schemeClr val="tx1"/>
                        </a:solidFill>
                        <a:latin typeface="Arial Nova" panose="020B0504020202020204" pitchFamily="34" charset="0"/>
                        <a:cs typeface="Montserrat"/>
                      </a:endParaRPr>
                    </a:p>
                  </a:txBody>
                  <a:tcPr marL="0" marR="0" marT="0" marB="0" anchor="ctr">
                    <a:lnR w="6350" cap="flat" cmpd="sng" algn="ctr">
                      <a:solidFill>
                        <a:schemeClr val="bg1">
                          <a:lumMod val="65000"/>
                        </a:schemeClr>
                      </a:solidFill>
                      <a:prstDash val="solid"/>
                      <a:round/>
                      <a:headEnd type="none" w="med" len="med"/>
                      <a:tailEnd type="none" w="med" len="med"/>
                    </a:lnR>
                    <a:lnB w="12700">
                      <a:solidFill>
                        <a:srgbClr val="A4A4A4"/>
                      </a:solidFill>
                      <a:prstDash val="solid"/>
                    </a:lnB>
                  </a:tcPr>
                </a:tc>
                <a:tc>
                  <a:txBody>
                    <a:bodyPr/>
                    <a:lstStyle/>
                    <a:p>
                      <a:pPr marR="151130" algn="ctr">
                        <a:lnSpc>
                          <a:spcPct val="100000"/>
                        </a:lnSpc>
                        <a:spcBef>
                          <a:spcPts val="475"/>
                        </a:spcBef>
                      </a:pPr>
                      <a:r>
                        <a:rPr sz="1400" dirty="0">
                          <a:solidFill>
                            <a:schemeClr val="tx1"/>
                          </a:solidFill>
                          <a:latin typeface="Arial Nova" panose="020B0504020202020204" pitchFamily="34" charset="0"/>
                          <a:cs typeface="Montserrat"/>
                        </a:rPr>
                        <a:t>Urine</a:t>
                      </a:r>
                      <a:r>
                        <a:rPr sz="1400" spc="20" dirty="0">
                          <a:solidFill>
                            <a:schemeClr val="tx1"/>
                          </a:solidFill>
                          <a:latin typeface="Arial Nova" panose="020B0504020202020204" pitchFamily="34" charset="0"/>
                          <a:cs typeface="Montserrat"/>
                        </a:rPr>
                        <a:t> </a:t>
                      </a:r>
                      <a:r>
                        <a:rPr sz="1400" spc="-10" dirty="0">
                          <a:solidFill>
                            <a:schemeClr val="tx1"/>
                          </a:solidFill>
                          <a:latin typeface="Arial Nova" panose="020B0504020202020204" pitchFamily="34" charset="0"/>
                          <a:cs typeface="Montserrat"/>
                        </a:rPr>
                        <a:t>Culture</a:t>
                      </a:r>
                      <a:endParaRPr sz="1400" dirty="0">
                        <a:solidFill>
                          <a:schemeClr val="tx1"/>
                        </a:solidFill>
                        <a:latin typeface="Arial Nova" panose="020B0504020202020204" pitchFamily="34" charset="0"/>
                        <a:cs typeface="Montserrat"/>
                      </a:endParaRPr>
                    </a:p>
                  </a:txBody>
                  <a:tcPr marL="0" marR="0" marT="0" marB="0" anchor="ctr">
                    <a:lnL w="6350" cap="flat" cmpd="sng" algn="ctr">
                      <a:solidFill>
                        <a:schemeClr val="bg1">
                          <a:lumMod val="65000"/>
                        </a:schemeClr>
                      </a:solidFill>
                      <a:prstDash val="solid"/>
                      <a:round/>
                      <a:headEnd type="none" w="med" len="med"/>
                      <a:tailEnd type="none" w="med" len="med"/>
                    </a:lnL>
                    <a:lnB w="12700">
                      <a:solidFill>
                        <a:srgbClr val="A4A4A4"/>
                      </a:solidFill>
                      <a:prstDash val="solid"/>
                    </a:lnB>
                  </a:tcPr>
                </a:tc>
                <a:extLst>
                  <a:ext uri="{0D108BD9-81ED-4DB2-BD59-A6C34878D82A}">
                    <a16:rowId xmlns:a16="http://schemas.microsoft.com/office/drawing/2014/main" val="10002"/>
                  </a:ext>
                </a:extLst>
              </a:tr>
            </a:tbl>
          </a:graphicData>
        </a:graphic>
      </p:graphicFrame>
      <p:sp>
        <p:nvSpPr>
          <p:cNvPr id="11" name="object 13">
            <a:extLst>
              <a:ext uri="{FF2B5EF4-FFF2-40B4-BE49-F238E27FC236}">
                <a16:creationId xmlns:a16="http://schemas.microsoft.com/office/drawing/2014/main" id="{97F3034C-A278-C297-5603-54EEFF5BAF54}"/>
              </a:ext>
            </a:extLst>
          </p:cNvPr>
          <p:cNvSpPr txBox="1"/>
          <p:nvPr/>
        </p:nvSpPr>
        <p:spPr>
          <a:xfrm>
            <a:off x="446240" y="5274330"/>
            <a:ext cx="6441244" cy="702115"/>
          </a:xfrm>
          <a:prstGeom prst="rect">
            <a:avLst/>
          </a:prstGeom>
        </p:spPr>
        <p:txBody>
          <a:bodyPr vert="horz" wrap="square" lIns="0" tIns="12065" rIns="0" bIns="0" rtlCol="0">
            <a:spAutoFit/>
          </a:bodyPr>
          <a:lstStyle/>
          <a:p>
            <a:pPr marL="12700">
              <a:lnSpc>
                <a:spcPct val="100000"/>
              </a:lnSpc>
              <a:spcBef>
                <a:spcPts val="95"/>
              </a:spcBef>
            </a:pPr>
            <a:r>
              <a:rPr sz="2800" b="1" dirty="0">
                <a:solidFill>
                  <a:schemeClr val="tx1"/>
                </a:solidFill>
                <a:latin typeface="Arial Nova" panose="020B0504020202020204" pitchFamily="34" charset="0"/>
                <a:cs typeface="Montserrat SemiBold"/>
              </a:rPr>
              <a:t>Additional</a:t>
            </a:r>
            <a:r>
              <a:rPr sz="2800" b="1" spc="-110" dirty="0">
                <a:solidFill>
                  <a:schemeClr val="tx1"/>
                </a:solidFill>
                <a:latin typeface="Arial Nova" panose="020B0504020202020204" pitchFamily="34" charset="0"/>
                <a:cs typeface="Montserrat SemiBold"/>
              </a:rPr>
              <a:t> </a:t>
            </a:r>
            <a:r>
              <a:rPr sz="2800" b="1" dirty="0">
                <a:solidFill>
                  <a:schemeClr val="tx1"/>
                </a:solidFill>
                <a:latin typeface="Arial Nova" panose="020B0504020202020204" pitchFamily="34" charset="0"/>
                <a:cs typeface="Montserrat SemiBold"/>
              </a:rPr>
              <a:t>Lab</a:t>
            </a:r>
            <a:r>
              <a:rPr sz="2800" b="1" spc="-95" dirty="0">
                <a:solidFill>
                  <a:schemeClr val="tx1"/>
                </a:solidFill>
                <a:latin typeface="Arial Nova" panose="020B0504020202020204" pitchFamily="34" charset="0"/>
                <a:cs typeface="Montserrat SemiBold"/>
              </a:rPr>
              <a:t> </a:t>
            </a:r>
            <a:r>
              <a:rPr sz="2800" b="1" spc="-10" dirty="0">
                <a:solidFill>
                  <a:schemeClr val="tx1"/>
                </a:solidFill>
                <a:latin typeface="Arial Nova" panose="020B0504020202020204" pitchFamily="34" charset="0"/>
                <a:cs typeface="Montserrat SemiBold"/>
              </a:rPr>
              <a:t>Results</a:t>
            </a:r>
            <a:endParaRPr sz="2800" dirty="0">
              <a:solidFill>
                <a:schemeClr val="tx1"/>
              </a:solidFill>
              <a:latin typeface="Arial Nova" panose="020B0504020202020204" pitchFamily="34" charset="0"/>
              <a:cs typeface="Montserrat SemiBold"/>
            </a:endParaRPr>
          </a:p>
          <a:p>
            <a:pPr marL="12700">
              <a:lnSpc>
                <a:spcPct val="100000"/>
              </a:lnSpc>
              <a:spcBef>
                <a:spcPts val="85"/>
              </a:spcBef>
            </a:pPr>
            <a:r>
              <a:rPr sz="1600" b="1" dirty="0">
                <a:solidFill>
                  <a:schemeClr val="tx1"/>
                </a:solidFill>
                <a:latin typeface="Arial Nova" panose="020B0504020202020204" pitchFamily="34" charset="0"/>
                <a:cs typeface="Montserrat SemiBold"/>
              </a:rPr>
              <a:t>Microbiology</a:t>
            </a:r>
            <a:r>
              <a:rPr sz="1600" b="1" spc="-80" dirty="0">
                <a:solidFill>
                  <a:schemeClr val="tx1"/>
                </a:solidFill>
                <a:latin typeface="Arial Nova" panose="020B0504020202020204" pitchFamily="34" charset="0"/>
                <a:cs typeface="Montserrat SemiBold"/>
              </a:rPr>
              <a:t> </a:t>
            </a:r>
            <a:r>
              <a:rPr sz="1600" b="1" spc="-10" dirty="0">
                <a:solidFill>
                  <a:schemeClr val="tx1"/>
                </a:solidFill>
                <a:latin typeface="Arial Nova" panose="020B0504020202020204" pitchFamily="34" charset="0"/>
                <a:cs typeface="Montserrat SemiBold"/>
              </a:rPr>
              <a:t>Results</a:t>
            </a:r>
            <a:endParaRPr sz="1600" dirty="0">
              <a:solidFill>
                <a:schemeClr val="tx1"/>
              </a:solidFill>
              <a:latin typeface="Arial Nova" panose="020B0504020202020204" pitchFamily="34" charset="0"/>
              <a:cs typeface="Montserrat SemiBold"/>
            </a:endParaRPr>
          </a:p>
        </p:txBody>
      </p:sp>
      <p:sp>
        <p:nvSpPr>
          <p:cNvPr id="12" name="object 13">
            <a:extLst>
              <a:ext uri="{FF2B5EF4-FFF2-40B4-BE49-F238E27FC236}">
                <a16:creationId xmlns:a16="http://schemas.microsoft.com/office/drawing/2014/main" id="{6AF5D8D7-247F-32F4-E80D-3D8CEEF1005B}"/>
              </a:ext>
            </a:extLst>
          </p:cNvPr>
          <p:cNvSpPr txBox="1"/>
          <p:nvPr/>
        </p:nvSpPr>
        <p:spPr>
          <a:xfrm>
            <a:off x="491107" y="7421608"/>
            <a:ext cx="2360267" cy="125034"/>
          </a:xfrm>
          <a:prstGeom prst="rect">
            <a:avLst/>
          </a:prstGeom>
        </p:spPr>
        <p:txBody>
          <a:bodyPr vert="horz" wrap="square" lIns="0" tIns="1905" rIns="0" bIns="0" rtlCol="0">
            <a:spAutoFit/>
          </a:bodyPr>
          <a:lstStyle/>
          <a:p>
            <a:pPr marL="12700">
              <a:lnSpc>
                <a:spcPct val="100000"/>
              </a:lnSpc>
              <a:spcBef>
                <a:spcPts val="15"/>
              </a:spcBef>
            </a:pPr>
            <a:r>
              <a:rPr lang="en-US" sz="800" dirty="0">
                <a:solidFill>
                  <a:schemeClr val="tx1"/>
                </a:solidFill>
                <a:latin typeface="+mn-lt"/>
                <a:cs typeface="Times New Roman"/>
              </a:rPr>
              <a:t>*User-defined Normal Values </a:t>
            </a:r>
          </a:p>
        </p:txBody>
      </p:sp>
      <p:graphicFrame>
        <p:nvGraphicFramePr>
          <p:cNvPr id="2" name="object 11">
            <a:extLst>
              <a:ext uri="{FF2B5EF4-FFF2-40B4-BE49-F238E27FC236}">
                <a16:creationId xmlns:a16="http://schemas.microsoft.com/office/drawing/2014/main" id="{D9CF085E-BAEE-7C77-85DC-8A9C7F9BCFF3}"/>
              </a:ext>
            </a:extLst>
          </p:cNvPr>
          <p:cNvGraphicFramePr>
            <a:graphicFrameLocks noGrp="1"/>
          </p:cNvGraphicFramePr>
          <p:nvPr>
            <p:extLst>
              <p:ext uri="{D42A27DB-BD31-4B8C-83A1-F6EECF244321}">
                <p14:modId xmlns:p14="http://schemas.microsoft.com/office/powerpoint/2010/main" val="827168136"/>
              </p:ext>
            </p:extLst>
          </p:nvPr>
        </p:nvGraphicFramePr>
        <p:xfrm>
          <a:off x="491106" y="2216150"/>
          <a:ext cx="7954832" cy="2693670"/>
        </p:xfrm>
        <a:graphic>
          <a:graphicData uri="http://schemas.openxmlformats.org/drawingml/2006/table">
            <a:tbl>
              <a:tblPr firstRow="1" bandRow="1">
                <a:tableStyleId>{2D5ABB26-0587-4C30-8999-92F81FD0307C}</a:tableStyleId>
              </a:tblPr>
              <a:tblGrid>
                <a:gridCol w="3092352">
                  <a:extLst>
                    <a:ext uri="{9D8B030D-6E8A-4147-A177-3AD203B41FA5}">
                      <a16:colId xmlns:a16="http://schemas.microsoft.com/office/drawing/2014/main" val="20000"/>
                    </a:ext>
                  </a:extLst>
                </a:gridCol>
                <a:gridCol w="1619671">
                  <a:extLst>
                    <a:ext uri="{9D8B030D-6E8A-4147-A177-3AD203B41FA5}">
                      <a16:colId xmlns:a16="http://schemas.microsoft.com/office/drawing/2014/main" val="20001"/>
                    </a:ext>
                  </a:extLst>
                </a:gridCol>
                <a:gridCol w="2157712">
                  <a:extLst>
                    <a:ext uri="{9D8B030D-6E8A-4147-A177-3AD203B41FA5}">
                      <a16:colId xmlns:a16="http://schemas.microsoft.com/office/drawing/2014/main" val="20002"/>
                    </a:ext>
                  </a:extLst>
                </a:gridCol>
                <a:gridCol w="1085097">
                  <a:extLst>
                    <a:ext uri="{9D8B030D-6E8A-4147-A177-3AD203B41FA5}">
                      <a16:colId xmlns:a16="http://schemas.microsoft.com/office/drawing/2014/main" val="20003"/>
                    </a:ext>
                  </a:extLst>
                </a:gridCol>
              </a:tblGrid>
              <a:tr h="384810">
                <a:tc>
                  <a:txBody>
                    <a:bodyPr/>
                    <a:lstStyle/>
                    <a:p>
                      <a:pPr marR="97790" algn="ctr">
                        <a:lnSpc>
                          <a:spcPct val="100000"/>
                        </a:lnSpc>
                        <a:spcBef>
                          <a:spcPts val="610"/>
                        </a:spcBef>
                      </a:pPr>
                      <a:r>
                        <a:rPr sz="1400" b="1" spc="-20" dirty="0">
                          <a:solidFill>
                            <a:schemeClr val="bg1"/>
                          </a:solidFill>
                          <a:latin typeface="Arial Nova" panose="020B0504020202020204" pitchFamily="34" charset="0"/>
                          <a:cs typeface="Montserrat"/>
                        </a:rPr>
                        <a:t>TEST</a:t>
                      </a:r>
                      <a:endParaRPr sz="1400" dirty="0">
                        <a:solidFill>
                          <a:schemeClr val="bg1"/>
                        </a:solidFill>
                        <a:latin typeface="Arial Nova" panose="020B0504020202020204" pitchFamily="34" charset="0"/>
                        <a:cs typeface="Montserrat"/>
                      </a:endParaRPr>
                    </a:p>
                  </a:txBody>
                  <a:tcPr marL="0" marR="0" marT="77470" marB="0">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cap="flat" cmpd="sng" algn="ctr">
                      <a:solidFill>
                        <a:srgbClr val="A4A4A4"/>
                      </a:solidFill>
                      <a:prstDash val="solid"/>
                      <a:round/>
                      <a:headEnd type="none" w="med" len="med"/>
                      <a:tailEnd type="none" w="med" len="med"/>
                    </a:lnB>
                    <a:solidFill>
                      <a:schemeClr val="tx2"/>
                    </a:solidFill>
                  </a:tcPr>
                </a:tc>
                <a:tc>
                  <a:txBody>
                    <a:bodyPr/>
                    <a:lstStyle/>
                    <a:p>
                      <a:pPr marL="43180" algn="ctr">
                        <a:lnSpc>
                          <a:spcPct val="100000"/>
                        </a:lnSpc>
                        <a:spcBef>
                          <a:spcPts val="610"/>
                        </a:spcBef>
                      </a:pPr>
                      <a:r>
                        <a:rPr sz="1400" b="1" spc="-10" dirty="0">
                          <a:solidFill>
                            <a:schemeClr val="bg1"/>
                          </a:solidFill>
                          <a:latin typeface="Arial Nova" panose="020B0504020202020204" pitchFamily="34" charset="0"/>
                          <a:cs typeface="Montserrat"/>
                        </a:rPr>
                        <a:t>RESULT</a:t>
                      </a:r>
                      <a:endParaRPr sz="1400" dirty="0">
                        <a:solidFill>
                          <a:schemeClr val="bg1"/>
                        </a:solidFill>
                        <a:latin typeface="Arial Nova" panose="020B0504020202020204" pitchFamily="34" charset="0"/>
                        <a:cs typeface="Montserrat"/>
                      </a:endParaRPr>
                    </a:p>
                  </a:txBody>
                  <a:tcPr marL="0" marR="0" marT="7747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cap="flat" cmpd="sng" algn="ctr">
                      <a:solidFill>
                        <a:srgbClr val="A4A4A4"/>
                      </a:solidFill>
                      <a:prstDash val="solid"/>
                      <a:round/>
                      <a:headEnd type="none" w="med" len="med"/>
                      <a:tailEnd type="none" w="med" len="med"/>
                    </a:lnB>
                    <a:solidFill>
                      <a:schemeClr val="tx2"/>
                    </a:solidFill>
                  </a:tcPr>
                </a:tc>
                <a:tc>
                  <a:txBody>
                    <a:bodyPr/>
                    <a:lstStyle/>
                    <a:p>
                      <a:pPr marL="66675" algn="ctr">
                        <a:lnSpc>
                          <a:spcPct val="100000"/>
                        </a:lnSpc>
                        <a:spcBef>
                          <a:spcPts val="610"/>
                        </a:spcBef>
                      </a:pPr>
                      <a:r>
                        <a:rPr sz="1400" b="1" dirty="0">
                          <a:solidFill>
                            <a:schemeClr val="bg1"/>
                          </a:solidFill>
                          <a:latin typeface="Arial Nova" panose="020B0504020202020204" pitchFamily="34" charset="0"/>
                          <a:cs typeface="Montserrat"/>
                        </a:rPr>
                        <a:t>NORMAL</a:t>
                      </a:r>
                      <a:r>
                        <a:rPr sz="1400" b="1" spc="65" dirty="0">
                          <a:solidFill>
                            <a:schemeClr val="bg1"/>
                          </a:solidFill>
                          <a:latin typeface="Arial Nova" panose="020B0504020202020204" pitchFamily="34" charset="0"/>
                          <a:cs typeface="Montserrat"/>
                        </a:rPr>
                        <a:t> </a:t>
                      </a:r>
                      <a:r>
                        <a:rPr sz="1400" b="1" spc="-10" dirty="0">
                          <a:solidFill>
                            <a:schemeClr val="bg1"/>
                          </a:solidFill>
                          <a:latin typeface="Arial Nova" panose="020B0504020202020204" pitchFamily="34" charset="0"/>
                          <a:cs typeface="Montserrat"/>
                        </a:rPr>
                        <a:t>VALUE*</a:t>
                      </a:r>
                      <a:endParaRPr sz="1400" dirty="0">
                        <a:solidFill>
                          <a:schemeClr val="bg1"/>
                        </a:solidFill>
                        <a:latin typeface="Arial Nova" panose="020B0504020202020204" pitchFamily="34" charset="0"/>
                        <a:cs typeface="Montserrat"/>
                      </a:endParaRPr>
                    </a:p>
                  </a:txBody>
                  <a:tcPr marL="0" marR="0" marT="7747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cap="flat" cmpd="sng" algn="ctr">
                      <a:solidFill>
                        <a:srgbClr val="A4A4A4"/>
                      </a:solidFill>
                      <a:prstDash val="solid"/>
                      <a:round/>
                      <a:headEnd type="none" w="med" len="med"/>
                      <a:tailEnd type="none" w="med" len="med"/>
                    </a:lnB>
                    <a:solidFill>
                      <a:schemeClr val="tx2"/>
                    </a:solidFill>
                  </a:tcPr>
                </a:tc>
                <a:tc>
                  <a:txBody>
                    <a:bodyPr/>
                    <a:lstStyle/>
                    <a:p>
                      <a:pPr marR="70485" algn="ctr">
                        <a:lnSpc>
                          <a:spcPct val="100000"/>
                        </a:lnSpc>
                        <a:spcBef>
                          <a:spcPts val="610"/>
                        </a:spcBef>
                      </a:pPr>
                      <a:r>
                        <a:rPr sz="1400" b="1" spc="-10" dirty="0">
                          <a:solidFill>
                            <a:schemeClr val="bg1"/>
                          </a:solidFill>
                          <a:latin typeface="Arial Nova" panose="020B0504020202020204" pitchFamily="34" charset="0"/>
                          <a:cs typeface="Montserrat"/>
                        </a:rPr>
                        <a:t>FLAGS</a:t>
                      </a:r>
                      <a:endParaRPr sz="1400" dirty="0">
                        <a:solidFill>
                          <a:schemeClr val="bg1"/>
                        </a:solidFill>
                        <a:latin typeface="Arial Nova" panose="020B0504020202020204" pitchFamily="34" charset="0"/>
                        <a:cs typeface="Montserrat"/>
                      </a:endParaRPr>
                    </a:p>
                  </a:txBody>
                  <a:tcPr marL="0" marR="0" marT="77470" marB="0">
                    <a:lnL w="6350" cap="flat" cmpd="sng" algn="ctr">
                      <a:solidFill>
                        <a:schemeClr val="bg1">
                          <a:lumMod val="65000"/>
                        </a:schemeClr>
                      </a:solidFill>
                      <a:prstDash val="solid"/>
                      <a:round/>
                      <a:headEnd type="none" w="med" len="med"/>
                      <a:tailEnd type="none" w="med" len="med"/>
                    </a:lnL>
                    <a:lnT w="12700">
                      <a:solidFill>
                        <a:srgbClr val="A4A4A4"/>
                      </a:solidFill>
                      <a:prstDash val="solid"/>
                    </a:lnT>
                    <a:lnB w="12700" cap="flat" cmpd="sng" algn="ctr">
                      <a:solidFill>
                        <a:srgbClr val="A4A4A4"/>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810">
                <a:tc>
                  <a:txBody>
                    <a:bodyPr/>
                    <a:lstStyle/>
                    <a:p>
                      <a:pPr marR="162560" algn="ctr">
                        <a:lnSpc>
                          <a:spcPct val="100000"/>
                        </a:lnSpc>
                        <a:spcBef>
                          <a:spcPts val="610"/>
                        </a:spcBef>
                      </a:pPr>
                      <a:r>
                        <a:rPr sz="1400" b="1" spc="-25" dirty="0">
                          <a:solidFill>
                            <a:schemeClr val="tx1"/>
                          </a:solidFill>
                          <a:latin typeface="Arial Nova" panose="020B0504020202020204" pitchFamily="34" charset="0"/>
                          <a:cs typeface="Montserrat"/>
                        </a:rPr>
                        <a:t>RBC</a:t>
                      </a:r>
                      <a:endParaRPr sz="1400" dirty="0">
                        <a:solidFill>
                          <a:schemeClr val="tx1"/>
                        </a:solidFill>
                        <a:latin typeface="Arial Nova" panose="020B0504020202020204" pitchFamily="34" charset="0"/>
                        <a:cs typeface="Montserrat"/>
                      </a:endParaRPr>
                    </a:p>
                  </a:txBody>
                  <a:tcPr marL="0" marR="0" marT="77470" marB="0">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marR="20320" algn="ctr">
                        <a:lnSpc>
                          <a:spcPct val="100000"/>
                        </a:lnSpc>
                        <a:spcBef>
                          <a:spcPts val="735"/>
                        </a:spcBef>
                      </a:pPr>
                      <a:r>
                        <a:rPr sz="1200" dirty="0">
                          <a:solidFill>
                            <a:schemeClr val="tx1"/>
                          </a:solidFill>
                          <a:latin typeface="Arial Nova" panose="020B0504020202020204" pitchFamily="34" charset="0"/>
                          <a:cs typeface="Montserrat"/>
                        </a:rPr>
                        <a:t>26</a:t>
                      </a:r>
                      <a:r>
                        <a:rPr sz="1200" spc="-80" dirty="0">
                          <a:solidFill>
                            <a:schemeClr val="tx1"/>
                          </a:solidFill>
                          <a:latin typeface="Arial Nova" panose="020B0504020202020204" pitchFamily="34" charset="0"/>
                          <a:cs typeface="Montserrat"/>
                        </a:rPr>
                        <a:t> </a:t>
                      </a:r>
                      <a:r>
                        <a:rPr sz="1200" spc="-25" dirty="0">
                          <a:solidFill>
                            <a:schemeClr val="tx1"/>
                          </a:solidFill>
                          <a:latin typeface="Arial Nova" panose="020B0504020202020204" pitchFamily="34" charset="0"/>
                          <a:cs typeface="Montserrat"/>
                        </a:rPr>
                        <a:t>HPF</a:t>
                      </a:r>
                      <a:endParaRPr sz="1200" dirty="0">
                        <a:solidFill>
                          <a:schemeClr val="tx1"/>
                        </a:solidFill>
                        <a:latin typeface="Arial Nova" panose="020B0504020202020204" pitchFamily="34" charset="0"/>
                        <a:cs typeface="Montserrat"/>
                      </a:endParaRPr>
                    </a:p>
                  </a:txBody>
                  <a:tcPr marL="0" marR="0" marT="9334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marL="109855" algn="ctr">
                        <a:lnSpc>
                          <a:spcPct val="100000"/>
                        </a:lnSpc>
                        <a:spcBef>
                          <a:spcPts val="735"/>
                        </a:spcBef>
                      </a:pPr>
                      <a:r>
                        <a:rPr sz="1200" b="1" dirty="0">
                          <a:solidFill>
                            <a:schemeClr val="tx1"/>
                          </a:solidFill>
                          <a:latin typeface="Arial Nova" panose="020B0504020202020204" pitchFamily="34" charset="0"/>
                          <a:cs typeface="Montserrat"/>
                        </a:rPr>
                        <a:t>Up</a:t>
                      </a:r>
                      <a:r>
                        <a:rPr sz="1200" b="1" spc="50" dirty="0">
                          <a:solidFill>
                            <a:schemeClr val="tx1"/>
                          </a:solidFill>
                          <a:latin typeface="Arial Nova" panose="020B0504020202020204" pitchFamily="34" charset="0"/>
                          <a:cs typeface="Montserrat"/>
                        </a:rPr>
                        <a:t> </a:t>
                      </a:r>
                      <a:r>
                        <a:rPr sz="1200" b="1" dirty="0">
                          <a:solidFill>
                            <a:schemeClr val="tx1"/>
                          </a:solidFill>
                          <a:latin typeface="Arial Nova" panose="020B0504020202020204" pitchFamily="34" charset="0"/>
                          <a:cs typeface="Montserrat"/>
                        </a:rPr>
                        <a:t>to</a:t>
                      </a:r>
                      <a:r>
                        <a:rPr sz="1200" b="1" spc="60" dirty="0">
                          <a:solidFill>
                            <a:schemeClr val="tx1"/>
                          </a:solidFill>
                          <a:latin typeface="Arial Nova" panose="020B0504020202020204" pitchFamily="34" charset="0"/>
                          <a:cs typeface="Montserrat"/>
                        </a:rPr>
                        <a:t> </a:t>
                      </a:r>
                      <a:r>
                        <a:rPr sz="1200" b="1" spc="-50" dirty="0">
                          <a:solidFill>
                            <a:schemeClr val="tx1"/>
                          </a:solidFill>
                          <a:latin typeface="Arial Nova" panose="020B0504020202020204" pitchFamily="34" charset="0"/>
                          <a:cs typeface="Montserrat"/>
                        </a:rPr>
                        <a:t>5</a:t>
                      </a:r>
                      <a:endParaRPr sz="1200" dirty="0">
                        <a:solidFill>
                          <a:schemeClr val="tx1"/>
                        </a:solidFill>
                        <a:latin typeface="Arial Nova" panose="020B0504020202020204" pitchFamily="34" charset="0"/>
                        <a:cs typeface="Montserrat"/>
                      </a:endParaRPr>
                    </a:p>
                  </a:txBody>
                  <a:tcPr marL="0" marR="0" marT="9334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marR="19685" algn="ctr">
                        <a:lnSpc>
                          <a:spcPct val="100000"/>
                        </a:lnSpc>
                        <a:spcBef>
                          <a:spcPts val="735"/>
                        </a:spcBef>
                      </a:pPr>
                      <a:r>
                        <a:rPr sz="1200" b="1" dirty="0">
                          <a:solidFill>
                            <a:schemeClr val="tx1"/>
                          </a:solidFill>
                          <a:latin typeface="Arial Nova" panose="020B0504020202020204" pitchFamily="34" charset="0"/>
                          <a:cs typeface="Montserrat"/>
                        </a:rPr>
                        <a:t>H</a:t>
                      </a:r>
                      <a:endParaRPr sz="1200" dirty="0">
                        <a:solidFill>
                          <a:schemeClr val="tx1"/>
                        </a:solidFill>
                        <a:latin typeface="Arial Nova" panose="020B0504020202020204" pitchFamily="34" charset="0"/>
                        <a:cs typeface="Montserrat"/>
                      </a:endParaRPr>
                    </a:p>
                  </a:txBody>
                  <a:tcPr marL="0" marR="0" marT="93345" marB="0">
                    <a:lnL w="6350" cap="flat" cmpd="sng" algn="ctr">
                      <a:solidFill>
                        <a:schemeClr val="bg1">
                          <a:lumMod val="65000"/>
                        </a:schemeClr>
                      </a:solidFill>
                      <a:prstDash val="solid"/>
                      <a:round/>
                      <a:headEnd type="none" w="med" len="med"/>
                      <a:tailEnd type="none" w="med" len="med"/>
                    </a:lnL>
                    <a:lnT w="12700">
                      <a:solidFill>
                        <a:srgbClr val="A4A4A4"/>
                      </a:solidFill>
                      <a:prstDash val="solid"/>
                    </a:lnT>
                    <a:solidFill>
                      <a:srgbClr val="A4A4A4">
                        <a:alpha val="19999"/>
                      </a:srgbClr>
                    </a:solidFill>
                  </a:tcPr>
                </a:tc>
                <a:extLst>
                  <a:ext uri="{0D108BD9-81ED-4DB2-BD59-A6C34878D82A}">
                    <a16:rowId xmlns:a16="http://schemas.microsoft.com/office/drawing/2014/main" val="10001"/>
                  </a:ext>
                </a:extLst>
              </a:tr>
              <a:tr h="384810">
                <a:tc>
                  <a:txBody>
                    <a:bodyPr/>
                    <a:lstStyle/>
                    <a:p>
                      <a:pPr marR="162560" algn="ctr">
                        <a:lnSpc>
                          <a:spcPct val="100000"/>
                        </a:lnSpc>
                        <a:spcBef>
                          <a:spcPts val="610"/>
                        </a:spcBef>
                      </a:pPr>
                      <a:r>
                        <a:rPr sz="1400" b="1" spc="75" dirty="0">
                          <a:solidFill>
                            <a:schemeClr val="tx1"/>
                          </a:solidFill>
                          <a:latin typeface="Arial Nova" panose="020B0504020202020204" pitchFamily="34" charset="0"/>
                          <a:cs typeface="Montserrat"/>
                        </a:rPr>
                        <a:t>WBC</a:t>
                      </a:r>
                      <a:endParaRPr sz="1400">
                        <a:solidFill>
                          <a:schemeClr val="tx1"/>
                        </a:solidFill>
                        <a:latin typeface="Arial Nova" panose="020B0504020202020204" pitchFamily="34" charset="0"/>
                        <a:cs typeface="Montserrat"/>
                      </a:endParaRPr>
                    </a:p>
                  </a:txBody>
                  <a:tcPr marL="0" marR="0" marT="77470" marB="0">
                    <a:lnR w="6350" cap="flat" cmpd="sng" algn="ctr">
                      <a:solidFill>
                        <a:schemeClr val="bg1">
                          <a:lumMod val="65000"/>
                        </a:schemeClr>
                      </a:solidFill>
                      <a:prstDash val="solid"/>
                      <a:round/>
                      <a:headEnd type="none" w="med" len="med"/>
                      <a:tailEnd type="none" w="med" len="med"/>
                    </a:lnR>
                  </a:tcPr>
                </a:tc>
                <a:tc>
                  <a:txBody>
                    <a:bodyPr/>
                    <a:lstStyle/>
                    <a:p>
                      <a:pPr marR="21590" algn="ctr">
                        <a:lnSpc>
                          <a:spcPct val="100000"/>
                        </a:lnSpc>
                        <a:spcBef>
                          <a:spcPts val="735"/>
                        </a:spcBef>
                      </a:pPr>
                      <a:r>
                        <a:rPr sz="1200" spc="-10" dirty="0">
                          <a:solidFill>
                            <a:schemeClr val="tx1"/>
                          </a:solidFill>
                          <a:latin typeface="Arial Nova" panose="020B0504020202020204" pitchFamily="34" charset="0"/>
                          <a:cs typeface="Montserrat"/>
                        </a:rPr>
                        <a:t>&gt;182</a:t>
                      </a:r>
                      <a:r>
                        <a:rPr sz="1200" spc="-70" dirty="0">
                          <a:solidFill>
                            <a:schemeClr val="tx1"/>
                          </a:solidFill>
                          <a:latin typeface="Arial Nova" panose="020B0504020202020204" pitchFamily="34" charset="0"/>
                          <a:cs typeface="Montserrat"/>
                        </a:rPr>
                        <a:t> </a:t>
                      </a:r>
                      <a:r>
                        <a:rPr sz="1200" spc="-25" dirty="0">
                          <a:solidFill>
                            <a:schemeClr val="tx1"/>
                          </a:solidFill>
                          <a:latin typeface="Arial Nova" panose="020B0504020202020204" pitchFamily="34" charset="0"/>
                          <a:cs typeface="Montserrat"/>
                        </a:rPr>
                        <a:t>HPF</a:t>
                      </a:r>
                      <a:endParaRPr sz="1200" dirty="0">
                        <a:solidFill>
                          <a:schemeClr val="tx1"/>
                        </a:solidFill>
                        <a:latin typeface="Arial Nova" panose="020B0504020202020204" pitchFamily="34" charset="0"/>
                        <a:cs typeface="Montserrat"/>
                      </a:endParaRPr>
                    </a:p>
                  </a:txBody>
                  <a:tcPr marL="0" marR="0" marT="9334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109855" algn="ctr">
                        <a:lnSpc>
                          <a:spcPct val="100000"/>
                        </a:lnSpc>
                        <a:spcBef>
                          <a:spcPts val="735"/>
                        </a:spcBef>
                      </a:pPr>
                      <a:r>
                        <a:rPr sz="1200" b="1" dirty="0">
                          <a:solidFill>
                            <a:schemeClr val="tx1"/>
                          </a:solidFill>
                          <a:latin typeface="Arial Nova" panose="020B0504020202020204" pitchFamily="34" charset="0"/>
                          <a:cs typeface="Montserrat"/>
                        </a:rPr>
                        <a:t>Up</a:t>
                      </a:r>
                      <a:r>
                        <a:rPr sz="1200" b="1" spc="50" dirty="0">
                          <a:solidFill>
                            <a:schemeClr val="tx1"/>
                          </a:solidFill>
                          <a:latin typeface="Arial Nova" panose="020B0504020202020204" pitchFamily="34" charset="0"/>
                          <a:cs typeface="Montserrat"/>
                        </a:rPr>
                        <a:t> </a:t>
                      </a:r>
                      <a:r>
                        <a:rPr sz="1200" b="1" dirty="0">
                          <a:solidFill>
                            <a:schemeClr val="tx1"/>
                          </a:solidFill>
                          <a:latin typeface="Arial Nova" panose="020B0504020202020204" pitchFamily="34" charset="0"/>
                          <a:cs typeface="Montserrat"/>
                        </a:rPr>
                        <a:t>to</a:t>
                      </a:r>
                      <a:r>
                        <a:rPr sz="1200" b="1" spc="60" dirty="0">
                          <a:solidFill>
                            <a:schemeClr val="tx1"/>
                          </a:solidFill>
                          <a:latin typeface="Arial Nova" panose="020B0504020202020204" pitchFamily="34" charset="0"/>
                          <a:cs typeface="Montserrat"/>
                        </a:rPr>
                        <a:t> </a:t>
                      </a:r>
                      <a:r>
                        <a:rPr sz="1200" b="1" spc="-50" dirty="0">
                          <a:solidFill>
                            <a:schemeClr val="tx1"/>
                          </a:solidFill>
                          <a:latin typeface="Arial Nova" panose="020B0504020202020204" pitchFamily="34" charset="0"/>
                          <a:cs typeface="Montserrat"/>
                        </a:rPr>
                        <a:t>5</a:t>
                      </a:r>
                      <a:endParaRPr sz="1200" dirty="0">
                        <a:solidFill>
                          <a:schemeClr val="tx1"/>
                        </a:solidFill>
                        <a:latin typeface="Arial Nova" panose="020B0504020202020204" pitchFamily="34" charset="0"/>
                        <a:cs typeface="Montserrat"/>
                      </a:endParaRPr>
                    </a:p>
                  </a:txBody>
                  <a:tcPr marL="0" marR="0" marT="9334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R="19685" algn="ctr">
                        <a:lnSpc>
                          <a:spcPct val="100000"/>
                        </a:lnSpc>
                        <a:spcBef>
                          <a:spcPts val="735"/>
                        </a:spcBef>
                      </a:pPr>
                      <a:r>
                        <a:rPr sz="1200" b="1" dirty="0">
                          <a:solidFill>
                            <a:schemeClr val="tx1"/>
                          </a:solidFill>
                          <a:latin typeface="Arial Nova" panose="020B0504020202020204" pitchFamily="34" charset="0"/>
                          <a:cs typeface="Montserrat"/>
                        </a:rPr>
                        <a:t>H</a:t>
                      </a:r>
                      <a:endParaRPr sz="1200" dirty="0">
                        <a:solidFill>
                          <a:schemeClr val="tx1"/>
                        </a:solidFill>
                        <a:latin typeface="Arial Nova" panose="020B0504020202020204" pitchFamily="34" charset="0"/>
                        <a:cs typeface="Montserrat"/>
                      </a:endParaRPr>
                    </a:p>
                  </a:txBody>
                  <a:tcPr marL="0" marR="0" marT="93345" marB="0">
                    <a:lnL w="635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002"/>
                  </a:ext>
                </a:extLst>
              </a:tr>
              <a:tr h="384810">
                <a:tc>
                  <a:txBody>
                    <a:bodyPr/>
                    <a:lstStyle/>
                    <a:p>
                      <a:pPr marR="160655" algn="ctr">
                        <a:lnSpc>
                          <a:spcPct val="100000"/>
                        </a:lnSpc>
                        <a:spcBef>
                          <a:spcPts val="610"/>
                        </a:spcBef>
                      </a:pPr>
                      <a:r>
                        <a:rPr sz="1400" b="1" spc="100" dirty="0">
                          <a:solidFill>
                            <a:schemeClr val="tx1"/>
                          </a:solidFill>
                          <a:latin typeface="Arial Nova" panose="020B0504020202020204" pitchFamily="34" charset="0"/>
                          <a:cs typeface="Montserrat"/>
                        </a:rPr>
                        <a:t>WBC</a:t>
                      </a:r>
                      <a:r>
                        <a:rPr sz="1400" b="1" spc="20" dirty="0">
                          <a:solidFill>
                            <a:schemeClr val="tx1"/>
                          </a:solidFill>
                          <a:latin typeface="Arial Nova" panose="020B0504020202020204" pitchFamily="34" charset="0"/>
                          <a:cs typeface="Montserrat"/>
                        </a:rPr>
                        <a:t> </a:t>
                      </a:r>
                      <a:r>
                        <a:rPr sz="1400" b="1" spc="-10" dirty="0">
                          <a:solidFill>
                            <a:schemeClr val="tx1"/>
                          </a:solidFill>
                          <a:latin typeface="Arial Nova" panose="020B0504020202020204" pitchFamily="34" charset="0"/>
                          <a:cs typeface="Montserrat"/>
                        </a:rPr>
                        <a:t>Clump</a:t>
                      </a:r>
                      <a:endParaRPr sz="1400">
                        <a:solidFill>
                          <a:schemeClr val="tx1"/>
                        </a:solidFill>
                        <a:latin typeface="Arial Nova" panose="020B0504020202020204" pitchFamily="34" charset="0"/>
                        <a:cs typeface="Montserrat"/>
                      </a:endParaRPr>
                    </a:p>
                  </a:txBody>
                  <a:tcPr marL="0" marR="0" marT="77470" marB="0">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R="23495" algn="ctr">
                        <a:lnSpc>
                          <a:spcPct val="100000"/>
                        </a:lnSpc>
                        <a:spcBef>
                          <a:spcPts val="735"/>
                        </a:spcBef>
                      </a:pPr>
                      <a:r>
                        <a:rPr sz="1200" spc="-25" dirty="0">
                          <a:solidFill>
                            <a:schemeClr val="tx1"/>
                          </a:solidFill>
                          <a:latin typeface="Arial Nova" panose="020B0504020202020204" pitchFamily="34" charset="0"/>
                          <a:cs typeface="Montserrat"/>
                        </a:rPr>
                        <a:t>Few</a:t>
                      </a:r>
                      <a:endParaRPr sz="1200">
                        <a:solidFill>
                          <a:schemeClr val="tx1"/>
                        </a:solidFill>
                        <a:latin typeface="Arial Nova" panose="020B0504020202020204" pitchFamily="34" charset="0"/>
                        <a:cs typeface="Montserrat"/>
                      </a:endParaRPr>
                    </a:p>
                  </a:txBody>
                  <a:tcPr marL="0" marR="0" marT="9334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112395" algn="ctr">
                        <a:lnSpc>
                          <a:spcPct val="100000"/>
                        </a:lnSpc>
                        <a:spcBef>
                          <a:spcPts val="735"/>
                        </a:spcBef>
                      </a:pPr>
                      <a:r>
                        <a:rPr sz="1200" b="1" spc="-20" dirty="0">
                          <a:solidFill>
                            <a:schemeClr val="tx1"/>
                          </a:solidFill>
                          <a:latin typeface="Arial Nova" panose="020B0504020202020204" pitchFamily="34" charset="0"/>
                          <a:cs typeface="Montserrat"/>
                        </a:rPr>
                        <a:t>None</a:t>
                      </a:r>
                      <a:endParaRPr sz="1200">
                        <a:solidFill>
                          <a:schemeClr val="tx1"/>
                        </a:solidFill>
                        <a:latin typeface="Arial Nova" panose="020B0504020202020204" pitchFamily="34" charset="0"/>
                        <a:cs typeface="Montserrat"/>
                      </a:endParaRPr>
                    </a:p>
                  </a:txBody>
                  <a:tcPr marL="0" marR="0" marT="9334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R="19685" algn="ctr">
                        <a:lnSpc>
                          <a:spcPct val="100000"/>
                        </a:lnSpc>
                        <a:spcBef>
                          <a:spcPts val="735"/>
                        </a:spcBef>
                      </a:pPr>
                      <a:r>
                        <a:rPr sz="1200" b="1" dirty="0">
                          <a:solidFill>
                            <a:schemeClr val="tx1"/>
                          </a:solidFill>
                          <a:latin typeface="Arial Nova" panose="020B0504020202020204" pitchFamily="34" charset="0"/>
                          <a:cs typeface="Montserrat"/>
                        </a:rPr>
                        <a:t>H</a:t>
                      </a:r>
                      <a:endParaRPr sz="1200" dirty="0">
                        <a:solidFill>
                          <a:schemeClr val="tx1"/>
                        </a:solidFill>
                        <a:latin typeface="Arial Nova" panose="020B0504020202020204" pitchFamily="34" charset="0"/>
                        <a:cs typeface="Montserrat"/>
                      </a:endParaRPr>
                    </a:p>
                  </a:txBody>
                  <a:tcPr marL="0" marR="0" marT="93345" marB="0">
                    <a:lnL w="6350" cap="flat" cmpd="sng" algn="ctr">
                      <a:solidFill>
                        <a:schemeClr val="bg1">
                          <a:lumMod val="65000"/>
                        </a:schemeClr>
                      </a:solidFill>
                      <a:prstDash val="solid"/>
                      <a:round/>
                      <a:headEnd type="none" w="med" len="med"/>
                      <a:tailEnd type="none" w="med" len="med"/>
                    </a:lnL>
                    <a:solidFill>
                      <a:srgbClr val="A4A4A4">
                        <a:alpha val="19999"/>
                      </a:srgbClr>
                    </a:solidFill>
                  </a:tcPr>
                </a:tc>
                <a:extLst>
                  <a:ext uri="{0D108BD9-81ED-4DB2-BD59-A6C34878D82A}">
                    <a16:rowId xmlns:a16="http://schemas.microsoft.com/office/drawing/2014/main" val="10003"/>
                  </a:ext>
                </a:extLst>
              </a:tr>
              <a:tr h="384810">
                <a:tc>
                  <a:txBody>
                    <a:bodyPr/>
                    <a:lstStyle/>
                    <a:p>
                      <a:pPr marR="160655" algn="ctr">
                        <a:lnSpc>
                          <a:spcPct val="100000"/>
                        </a:lnSpc>
                        <a:spcBef>
                          <a:spcPts val="610"/>
                        </a:spcBef>
                      </a:pPr>
                      <a:r>
                        <a:rPr sz="1400" b="1" spc="-10" dirty="0">
                          <a:solidFill>
                            <a:schemeClr val="tx1"/>
                          </a:solidFill>
                          <a:latin typeface="Arial Nova" panose="020B0504020202020204" pitchFamily="34" charset="0"/>
                          <a:cs typeface="Montserrat"/>
                        </a:rPr>
                        <a:t>Bacteria</a:t>
                      </a:r>
                      <a:endParaRPr sz="1400">
                        <a:solidFill>
                          <a:schemeClr val="tx1"/>
                        </a:solidFill>
                        <a:latin typeface="Arial Nova" panose="020B0504020202020204" pitchFamily="34" charset="0"/>
                        <a:cs typeface="Montserrat"/>
                      </a:endParaRPr>
                    </a:p>
                  </a:txBody>
                  <a:tcPr marL="0" marR="0" marT="77470" marB="0">
                    <a:lnR w="6350" cap="flat" cmpd="sng" algn="ctr">
                      <a:solidFill>
                        <a:schemeClr val="bg1">
                          <a:lumMod val="65000"/>
                        </a:schemeClr>
                      </a:solidFill>
                      <a:prstDash val="solid"/>
                      <a:round/>
                      <a:headEnd type="none" w="med" len="med"/>
                      <a:tailEnd type="none" w="med" len="med"/>
                    </a:lnR>
                  </a:tcPr>
                </a:tc>
                <a:tc>
                  <a:txBody>
                    <a:bodyPr/>
                    <a:lstStyle/>
                    <a:p>
                      <a:pPr marR="22225" algn="ctr">
                        <a:lnSpc>
                          <a:spcPct val="100000"/>
                        </a:lnSpc>
                        <a:spcBef>
                          <a:spcPts val="735"/>
                        </a:spcBef>
                      </a:pPr>
                      <a:r>
                        <a:rPr sz="1200" spc="-20" dirty="0">
                          <a:solidFill>
                            <a:schemeClr val="tx1"/>
                          </a:solidFill>
                          <a:latin typeface="Arial Nova" panose="020B0504020202020204" pitchFamily="34" charset="0"/>
                          <a:cs typeface="Montserrat"/>
                        </a:rPr>
                        <a:t>Many</a:t>
                      </a:r>
                      <a:endParaRPr sz="1200">
                        <a:solidFill>
                          <a:schemeClr val="tx1"/>
                        </a:solidFill>
                        <a:latin typeface="Arial Nova" panose="020B0504020202020204" pitchFamily="34" charset="0"/>
                        <a:cs typeface="Montserrat"/>
                      </a:endParaRPr>
                    </a:p>
                  </a:txBody>
                  <a:tcPr marL="0" marR="0" marT="9334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112395" algn="ctr">
                        <a:lnSpc>
                          <a:spcPct val="100000"/>
                        </a:lnSpc>
                        <a:spcBef>
                          <a:spcPts val="735"/>
                        </a:spcBef>
                      </a:pPr>
                      <a:r>
                        <a:rPr sz="1200" b="1" spc="-20" dirty="0">
                          <a:solidFill>
                            <a:schemeClr val="tx1"/>
                          </a:solidFill>
                          <a:latin typeface="Arial Nova" panose="020B0504020202020204" pitchFamily="34" charset="0"/>
                          <a:cs typeface="Montserrat"/>
                        </a:rPr>
                        <a:t>None</a:t>
                      </a:r>
                      <a:endParaRPr sz="1200">
                        <a:solidFill>
                          <a:schemeClr val="tx1"/>
                        </a:solidFill>
                        <a:latin typeface="Arial Nova" panose="020B0504020202020204" pitchFamily="34" charset="0"/>
                        <a:cs typeface="Montserrat"/>
                      </a:endParaRPr>
                    </a:p>
                  </a:txBody>
                  <a:tcPr marL="0" marR="0" marT="9334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R="19685" algn="ctr">
                        <a:lnSpc>
                          <a:spcPct val="100000"/>
                        </a:lnSpc>
                        <a:spcBef>
                          <a:spcPts val="735"/>
                        </a:spcBef>
                      </a:pPr>
                      <a:r>
                        <a:rPr sz="1200" b="1" dirty="0">
                          <a:solidFill>
                            <a:schemeClr val="tx1"/>
                          </a:solidFill>
                          <a:latin typeface="Arial Nova" panose="020B0504020202020204" pitchFamily="34" charset="0"/>
                          <a:cs typeface="Montserrat"/>
                        </a:rPr>
                        <a:t>H</a:t>
                      </a:r>
                      <a:endParaRPr sz="1200" dirty="0">
                        <a:solidFill>
                          <a:schemeClr val="tx1"/>
                        </a:solidFill>
                        <a:latin typeface="Arial Nova" panose="020B0504020202020204" pitchFamily="34" charset="0"/>
                        <a:cs typeface="Montserrat"/>
                      </a:endParaRPr>
                    </a:p>
                  </a:txBody>
                  <a:tcPr marL="0" marR="0" marT="93345" marB="0">
                    <a:lnL w="635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004"/>
                  </a:ext>
                </a:extLst>
              </a:tr>
              <a:tr h="384810">
                <a:tc>
                  <a:txBody>
                    <a:bodyPr/>
                    <a:lstStyle/>
                    <a:p>
                      <a:pPr marR="160655" algn="ctr">
                        <a:lnSpc>
                          <a:spcPct val="100000"/>
                        </a:lnSpc>
                        <a:spcBef>
                          <a:spcPts val="610"/>
                        </a:spcBef>
                      </a:pPr>
                      <a:r>
                        <a:rPr sz="1400" b="1" spc="-10" dirty="0">
                          <a:solidFill>
                            <a:schemeClr val="tx1"/>
                          </a:solidFill>
                          <a:latin typeface="Arial Nova" panose="020B0504020202020204" pitchFamily="34" charset="0"/>
                          <a:cs typeface="Montserrat"/>
                        </a:rPr>
                        <a:t>Mucus</a:t>
                      </a:r>
                      <a:endParaRPr sz="1400">
                        <a:solidFill>
                          <a:schemeClr val="tx1"/>
                        </a:solidFill>
                        <a:latin typeface="Arial Nova" panose="020B0504020202020204" pitchFamily="34" charset="0"/>
                        <a:cs typeface="Montserrat"/>
                      </a:endParaRPr>
                    </a:p>
                  </a:txBody>
                  <a:tcPr marL="0" marR="0" marT="77470" marB="0">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R="22225" algn="ctr">
                        <a:lnSpc>
                          <a:spcPct val="100000"/>
                        </a:lnSpc>
                        <a:spcBef>
                          <a:spcPts val="735"/>
                        </a:spcBef>
                      </a:pPr>
                      <a:r>
                        <a:rPr sz="1200" spc="-10" dirty="0">
                          <a:solidFill>
                            <a:schemeClr val="tx1"/>
                          </a:solidFill>
                          <a:latin typeface="Arial Nova" panose="020B0504020202020204" pitchFamily="34" charset="0"/>
                          <a:cs typeface="Montserrat"/>
                        </a:rPr>
                        <a:t>Moderate</a:t>
                      </a:r>
                      <a:endParaRPr sz="1200">
                        <a:solidFill>
                          <a:schemeClr val="tx1"/>
                        </a:solidFill>
                        <a:latin typeface="Arial Nova" panose="020B0504020202020204" pitchFamily="34" charset="0"/>
                        <a:cs typeface="Montserrat"/>
                      </a:endParaRPr>
                    </a:p>
                  </a:txBody>
                  <a:tcPr marL="0" marR="0" marT="9334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112395" algn="ctr">
                        <a:lnSpc>
                          <a:spcPct val="100000"/>
                        </a:lnSpc>
                        <a:spcBef>
                          <a:spcPts val="735"/>
                        </a:spcBef>
                      </a:pPr>
                      <a:r>
                        <a:rPr sz="1200" b="1" spc="-20" dirty="0">
                          <a:solidFill>
                            <a:schemeClr val="tx1"/>
                          </a:solidFill>
                          <a:latin typeface="Arial Nova" panose="020B0504020202020204" pitchFamily="34" charset="0"/>
                          <a:cs typeface="Montserrat"/>
                        </a:rPr>
                        <a:t>None</a:t>
                      </a:r>
                      <a:endParaRPr sz="1200">
                        <a:solidFill>
                          <a:schemeClr val="tx1"/>
                        </a:solidFill>
                        <a:latin typeface="Arial Nova" panose="020B0504020202020204" pitchFamily="34" charset="0"/>
                        <a:cs typeface="Montserrat"/>
                      </a:endParaRPr>
                    </a:p>
                  </a:txBody>
                  <a:tcPr marL="0" marR="0" marT="9334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R="19685" algn="ctr">
                        <a:lnSpc>
                          <a:spcPct val="100000"/>
                        </a:lnSpc>
                        <a:spcBef>
                          <a:spcPts val="735"/>
                        </a:spcBef>
                      </a:pPr>
                      <a:r>
                        <a:rPr sz="1200" b="1" dirty="0">
                          <a:solidFill>
                            <a:schemeClr val="tx1"/>
                          </a:solidFill>
                          <a:latin typeface="Arial Nova" panose="020B0504020202020204" pitchFamily="34" charset="0"/>
                          <a:cs typeface="Montserrat"/>
                        </a:rPr>
                        <a:t>H</a:t>
                      </a:r>
                      <a:endParaRPr sz="1200" dirty="0">
                        <a:solidFill>
                          <a:schemeClr val="tx1"/>
                        </a:solidFill>
                        <a:latin typeface="Arial Nova" panose="020B0504020202020204" pitchFamily="34" charset="0"/>
                        <a:cs typeface="Montserrat"/>
                      </a:endParaRPr>
                    </a:p>
                  </a:txBody>
                  <a:tcPr marL="0" marR="0" marT="93345" marB="0">
                    <a:lnL w="6350" cap="flat" cmpd="sng" algn="ctr">
                      <a:solidFill>
                        <a:schemeClr val="bg1">
                          <a:lumMod val="65000"/>
                        </a:schemeClr>
                      </a:solidFill>
                      <a:prstDash val="solid"/>
                      <a:round/>
                      <a:headEnd type="none" w="med" len="med"/>
                      <a:tailEnd type="none" w="med" len="med"/>
                    </a:lnL>
                    <a:solidFill>
                      <a:srgbClr val="A4A4A4">
                        <a:alpha val="19999"/>
                      </a:srgbClr>
                    </a:solidFill>
                  </a:tcPr>
                </a:tc>
                <a:extLst>
                  <a:ext uri="{0D108BD9-81ED-4DB2-BD59-A6C34878D82A}">
                    <a16:rowId xmlns:a16="http://schemas.microsoft.com/office/drawing/2014/main" val="10005"/>
                  </a:ext>
                </a:extLst>
              </a:tr>
              <a:tr h="384810">
                <a:tc>
                  <a:txBody>
                    <a:bodyPr/>
                    <a:lstStyle/>
                    <a:p>
                      <a:pPr marR="162560" algn="ctr">
                        <a:lnSpc>
                          <a:spcPct val="100000"/>
                        </a:lnSpc>
                        <a:spcBef>
                          <a:spcPts val="610"/>
                        </a:spcBef>
                      </a:pPr>
                      <a:r>
                        <a:rPr sz="1400" b="1" dirty="0">
                          <a:solidFill>
                            <a:schemeClr val="tx1"/>
                          </a:solidFill>
                          <a:latin typeface="Arial Nova" panose="020B0504020202020204" pitchFamily="34" charset="0"/>
                          <a:cs typeface="Montserrat"/>
                        </a:rPr>
                        <a:t>Squamous</a:t>
                      </a:r>
                      <a:r>
                        <a:rPr sz="1400" b="1" spc="180" dirty="0">
                          <a:solidFill>
                            <a:schemeClr val="tx1"/>
                          </a:solidFill>
                          <a:latin typeface="Arial Nova" panose="020B0504020202020204" pitchFamily="34" charset="0"/>
                          <a:cs typeface="Montserrat"/>
                        </a:rPr>
                        <a:t> </a:t>
                      </a:r>
                      <a:r>
                        <a:rPr sz="1400" b="1" dirty="0">
                          <a:solidFill>
                            <a:schemeClr val="tx1"/>
                          </a:solidFill>
                          <a:latin typeface="Arial Nova" panose="020B0504020202020204" pitchFamily="34" charset="0"/>
                          <a:cs typeface="Montserrat"/>
                        </a:rPr>
                        <a:t>Epithelial</a:t>
                      </a:r>
                      <a:r>
                        <a:rPr sz="1400" b="1" spc="240" dirty="0">
                          <a:solidFill>
                            <a:schemeClr val="tx1"/>
                          </a:solidFill>
                          <a:latin typeface="Arial Nova" panose="020B0504020202020204" pitchFamily="34" charset="0"/>
                          <a:cs typeface="Montserrat"/>
                        </a:rPr>
                        <a:t> </a:t>
                      </a:r>
                      <a:r>
                        <a:rPr sz="1400" b="1" spc="-10" dirty="0">
                          <a:solidFill>
                            <a:schemeClr val="tx1"/>
                          </a:solidFill>
                          <a:latin typeface="Arial Nova" panose="020B0504020202020204" pitchFamily="34" charset="0"/>
                          <a:cs typeface="Montserrat"/>
                        </a:rPr>
                        <a:t>Cells</a:t>
                      </a:r>
                      <a:endParaRPr sz="1400">
                        <a:solidFill>
                          <a:schemeClr val="tx1"/>
                        </a:solidFill>
                        <a:latin typeface="Arial Nova" panose="020B0504020202020204" pitchFamily="34" charset="0"/>
                        <a:cs typeface="Montserrat"/>
                      </a:endParaRPr>
                    </a:p>
                  </a:txBody>
                  <a:tcPr marL="0" marR="0" marT="77470" marB="0">
                    <a:lnR w="6350" cap="flat" cmpd="sng" algn="ctr">
                      <a:solidFill>
                        <a:schemeClr val="bg1">
                          <a:lumMod val="65000"/>
                        </a:schemeClr>
                      </a:solidFill>
                      <a:prstDash val="solid"/>
                      <a:round/>
                      <a:headEnd type="none" w="med" len="med"/>
                      <a:tailEnd type="none" w="med" len="med"/>
                    </a:lnR>
                    <a:lnB w="12700">
                      <a:solidFill>
                        <a:srgbClr val="A4A4A4"/>
                      </a:solidFill>
                      <a:prstDash val="solid"/>
                    </a:lnB>
                  </a:tcPr>
                </a:tc>
                <a:tc>
                  <a:txBody>
                    <a:bodyPr/>
                    <a:lstStyle/>
                    <a:p>
                      <a:pPr marR="20955" algn="ctr">
                        <a:lnSpc>
                          <a:spcPct val="100000"/>
                        </a:lnSpc>
                        <a:spcBef>
                          <a:spcPts val="735"/>
                        </a:spcBef>
                      </a:pPr>
                      <a:r>
                        <a:rPr sz="1200" dirty="0">
                          <a:solidFill>
                            <a:schemeClr val="tx1"/>
                          </a:solidFill>
                          <a:latin typeface="Arial Nova" panose="020B0504020202020204" pitchFamily="34" charset="0"/>
                          <a:cs typeface="Montserrat"/>
                        </a:rPr>
                        <a:t>1</a:t>
                      </a:r>
                      <a:r>
                        <a:rPr sz="1200" spc="-55" dirty="0">
                          <a:solidFill>
                            <a:schemeClr val="tx1"/>
                          </a:solidFill>
                          <a:latin typeface="Arial Nova" panose="020B0504020202020204" pitchFamily="34" charset="0"/>
                          <a:cs typeface="Montserrat"/>
                        </a:rPr>
                        <a:t> </a:t>
                      </a:r>
                      <a:r>
                        <a:rPr sz="1200" spc="-25" dirty="0">
                          <a:solidFill>
                            <a:schemeClr val="tx1"/>
                          </a:solidFill>
                          <a:latin typeface="Arial Nova" panose="020B0504020202020204" pitchFamily="34" charset="0"/>
                          <a:cs typeface="Montserrat"/>
                        </a:rPr>
                        <a:t>HPF</a:t>
                      </a:r>
                      <a:endParaRPr sz="1200">
                        <a:solidFill>
                          <a:schemeClr val="tx1"/>
                        </a:solidFill>
                        <a:latin typeface="Arial Nova" panose="020B0504020202020204" pitchFamily="34" charset="0"/>
                        <a:cs typeface="Montserrat"/>
                      </a:endParaRPr>
                    </a:p>
                  </a:txBody>
                  <a:tcPr marL="0" marR="0" marT="9334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a:solidFill>
                        <a:srgbClr val="A4A4A4"/>
                      </a:solidFill>
                      <a:prstDash val="solid"/>
                    </a:lnB>
                  </a:tcPr>
                </a:tc>
                <a:tc>
                  <a:txBody>
                    <a:bodyPr/>
                    <a:lstStyle/>
                    <a:p>
                      <a:pPr marL="109855" algn="ctr">
                        <a:lnSpc>
                          <a:spcPct val="100000"/>
                        </a:lnSpc>
                        <a:spcBef>
                          <a:spcPts val="735"/>
                        </a:spcBef>
                      </a:pPr>
                      <a:r>
                        <a:rPr sz="1200" b="1" dirty="0">
                          <a:solidFill>
                            <a:schemeClr val="tx1"/>
                          </a:solidFill>
                          <a:latin typeface="Arial Nova" panose="020B0504020202020204" pitchFamily="34" charset="0"/>
                          <a:cs typeface="Montserrat"/>
                        </a:rPr>
                        <a:t>Up</a:t>
                      </a:r>
                      <a:r>
                        <a:rPr sz="1200" b="1" spc="50" dirty="0">
                          <a:solidFill>
                            <a:schemeClr val="tx1"/>
                          </a:solidFill>
                          <a:latin typeface="Arial Nova" panose="020B0504020202020204" pitchFamily="34" charset="0"/>
                          <a:cs typeface="Montserrat"/>
                        </a:rPr>
                        <a:t> </a:t>
                      </a:r>
                      <a:r>
                        <a:rPr sz="1200" b="1" dirty="0">
                          <a:solidFill>
                            <a:schemeClr val="tx1"/>
                          </a:solidFill>
                          <a:latin typeface="Arial Nova" panose="020B0504020202020204" pitchFamily="34" charset="0"/>
                          <a:cs typeface="Montserrat"/>
                        </a:rPr>
                        <a:t>to</a:t>
                      </a:r>
                      <a:r>
                        <a:rPr sz="1200" b="1" spc="60" dirty="0">
                          <a:solidFill>
                            <a:schemeClr val="tx1"/>
                          </a:solidFill>
                          <a:latin typeface="Arial Nova" panose="020B0504020202020204" pitchFamily="34" charset="0"/>
                          <a:cs typeface="Montserrat"/>
                        </a:rPr>
                        <a:t> </a:t>
                      </a:r>
                      <a:r>
                        <a:rPr sz="1200" b="1" spc="-50" dirty="0">
                          <a:solidFill>
                            <a:schemeClr val="tx1"/>
                          </a:solidFill>
                          <a:latin typeface="Arial Nova" panose="020B0504020202020204" pitchFamily="34" charset="0"/>
                          <a:cs typeface="Montserrat"/>
                        </a:rPr>
                        <a:t>5</a:t>
                      </a:r>
                      <a:endParaRPr sz="1200">
                        <a:solidFill>
                          <a:schemeClr val="tx1"/>
                        </a:solidFill>
                        <a:latin typeface="Arial Nova" panose="020B0504020202020204" pitchFamily="34" charset="0"/>
                        <a:cs typeface="Montserrat"/>
                      </a:endParaRPr>
                    </a:p>
                  </a:txBody>
                  <a:tcPr marL="0" marR="0" marT="9334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a:solidFill>
                        <a:srgbClr val="A4A4A4"/>
                      </a:solidFill>
                      <a:prstDash val="solid"/>
                    </a:lnB>
                  </a:tcPr>
                </a:tc>
                <a:tc>
                  <a:txBody>
                    <a:bodyPr/>
                    <a:lstStyle/>
                    <a:p>
                      <a:pPr>
                        <a:lnSpc>
                          <a:spcPct val="100000"/>
                        </a:lnSpc>
                      </a:pPr>
                      <a:endParaRPr sz="12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lnB w="12700">
                      <a:solidFill>
                        <a:srgbClr val="A4A4A4"/>
                      </a:solidFill>
                      <a:prstDash val="soli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94380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90A17-6B29-010E-6A31-639362E9A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499E3A-E5CF-7B2F-8B7A-4312E913F30C}"/>
              </a:ext>
            </a:extLst>
          </p:cNvPr>
          <p:cNvSpPr>
            <a:spLocks noGrp="1"/>
          </p:cNvSpPr>
          <p:nvPr>
            <p:ph type="title"/>
          </p:nvPr>
        </p:nvSpPr>
        <p:spPr/>
        <p:txBody>
          <a:bodyPr/>
          <a:lstStyle/>
          <a:p>
            <a:r>
              <a:rPr lang="en-US" dirty="0"/>
              <a:t>Digital Flow Microscopy</a:t>
            </a:r>
          </a:p>
        </p:txBody>
      </p:sp>
      <p:sp>
        <p:nvSpPr>
          <p:cNvPr id="3" name="Text Placeholder 2">
            <a:extLst>
              <a:ext uri="{FF2B5EF4-FFF2-40B4-BE49-F238E27FC236}">
                <a16:creationId xmlns:a16="http://schemas.microsoft.com/office/drawing/2014/main" id="{8F51E542-C724-807E-206F-A8461DD58105}"/>
              </a:ext>
            </a:extLst>
          </p:cNvPr>
          <p:cNvSpPr>
            <a:spLocks noGrp="1"/>
          </p:cNvSpPr>
          <p:nvPr>
            <p:ph type="body" sz="quarter" idx="10"/>
          </p:nvPr>
        </p:nvSpPr>
        <p:spPr>
          <a:xfrm>
            <a:off x="490538" y="2286167"/>
            <a:ext cx="8050212" cy="1107996"/>
          </a:xfrm>
        </p:spPr>
        <p:txBody>
          <a:bodyPr/>
          <a:lstStyle/>
          <a:p>
            <a:r>
              <a:rPr lang="en-US" dirty="0"/>
              <a:t>The following particle images have been captured </a:t>
            </a:r>
            <a:br>
              <a:rPr lang="en-US" dirty="0"/>
            </a:br>
            <a:r>
              <a:rPr lang="en-US" dirty="0"/>
              <a:t>by </a:t>
            </a:r>
            <a:r>
              <a:rPr lang="en-US" dirty="0" err="1"/>
              <a:t>DxUm</a:t>
            </a:r>
            <a:r>
              <a:rPr lang="en-US" dirty="0"/>
              <a:t> microscopy series analyzer using digital flow imaging technology:</a:t>
            </a:r>
          </a:p>
        </p:txBody>
      </p:sp>
      <p:sp>
        <p:nvSpPr>
          <p:cNvPr id="4" name="Text Placeholder 3">
            <a:extLst>
              <a:ext uri="{FF2B5EF4-FFF2-40B4-BE49-F238E27FC236}">
                <a16:creationId xmlns:a16="http://schemas.microsoft.com/office/drawing/2014/main" id="{4D02D6A7-CE4C-96F3-F8B9-6CDDAE7360CB}"/>
              </a:ext>
            </a:extLst>
          </p:cNvPr>
          <p:cNvSpPr>
            <a:spLocks noGrp="1"/>
          </p:cNvSpPr>
          <p:nvPr>
            <p:ph type="body" sz="quarter" idx="11"/>
          </p:nvPr>
        </p:nvSpPr>
        <p:spPr>
          <a:xfrm>
            <a:off x="490538" y="312517"/>
            <a:ext cx="7954962" cy="369332"/>
          </a:xfrm>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solidFill>
                  <a:schemeClr val="bg1"/>
                </a:solidFill>
                <a:latin typeface="Arial Nova" panose="020B0504020202020204" pitchFamily="34" charset="0"/>
                <a:cs typeface="Montserrat SemiBold"/>
              </a:rPr>
              <a:t>#3</a:t>
            </a:r>
            <a:endParaRPr lang="en-US" sz="2400" b="1" dirty="0">
              <a:solidFill>
                <a:schemeClr val="bg1"/>
              </a:solidFill>
              <a:latin typeface="Arial Nova" panose="020B0504020202020204" pitchFamily="34" charset="0"/>
              <a:cs typeface="Montserrat SemiBold"/>
            </a:endParaRPr>
          </a:p>
        </p:txBody>
      </p:sp>
      <p:sp>
        <p:nvSpPr>
          <p:cNvPr id="5" name="object 10">
            <a:extLst>
              <a:ext uri="{FF2B5EF4-FFF2-40B4-BE49-F238E27FC236}">
                <a16:creationId xmlns:a16="http://schemas.microsoft.com/office/drawing/2014/main" id="{BE9BC2A8-CC98-EAF2-ED98-08C05F01A76D}"/>
              </a:ext>
            </a:extLst>
          </p:cNvPr>
          <p:cNvSpPr txBox="1"/>
          <p:nvPr/>
        </p:nvSpPr>
        <p:spPr>
          <a:xfrm>
            <a:off x="490538" y="3698686"/>
            <a:ext cx="925671" cy="959078"/>
          </a:xfrm>
          <a:prstGeom prst="rect">
            <a:avLst/>
          </a:prstGeom>
        </p:spPr>
        <p:txBody>
          <a:bodyPr vert="horz" wrap="square" lIns="0" tIns="13335" rIns="0" bIns="0" rtlCol="0" anchor="ctr" anchorCtr="0">
            <a:noAutofit/>
          </a:bodyPr>
          <a:lstStyle/>
          <a:p>
            <a:pPr marL="12700">
              <a:lnSpc>
                <a:spcPct val="100000"/>
              </a:lnSpc>
              <a:spcBef>
                <a:spcPts val="105"/>
              </a:spcBef>
            </a:pPr>
            <a:r>
              <a:rPr sz="2800" b="1" spc="30" dirty="0">
                <a:solidFill>
                  <a:schemeClr val="tx2"/>
                </a:solidFill>
                <a:latin typeface="Arial Nova" panose="020B0504020202020204" pitchFamily="34" charset="0"/>
                <a:cs typeface="Montserrat"/>
              </a:rPr>
              <a:t>RBC</a:t>
            </a:r>
            <a:endParaRPr sz="2800" b="1" dirty="0">
              <a:solidFill>
                <a:schemeClr val="tx2"/>
              </a:solidFill>
              <a:latin typeface="Arial Nova" panose="020B0504020202020204" pitchFamily="34" charset="0"/>
              <a:cs typeface="Montserrat"/>
            </a:endParaRPr>
          </a:p>
        </p:txBody>
      </p:sp>
      <p:sp>
        <p:nvSpPr>
          <p:cNvPr id="16" name="object 22">
            <a:extLst>
              <a:ext uri="{FF2B5EF4-FFF2-40B4-BE49-F238E27FC236}">
                <a16:creationId xmlns:a16="http://schemas.microsoft.com/office/drawing/2014/main" id="{050A3CA0-FCDC-FB1C-74CD-AEFD606156E9}"/>
              </a:ext>
            </a:extLst>
          </p:cNvPr>
          <p:cNvSpPr txBox="1"/>
          <p:nvPr/>
        </p:nvSpPr>
        <p:spPr>
          <a:xfrm>
            <a:off x="489374" y="5247673"/>
            <a:ext cx="1093615" cy="901519"/>
          </a:xfrm>
          <a:prstGeom prst="rect">
            <a:avLst/>
          </a:prstGeom>
        </p:spPr>
        <p:txBody>
          <a:bodyPr vert="horz" wrap="square" lIns="0" tIns="13335" rIns="0" bIns="0" rtlCol="0" anchor="ctr" anchorCtr="0">
            <a:noAutofit/>
          </a:bodyPr>
          <a:lstStyle/>
          <a:p>
            <a:pPr marL="12700">
              <a:lnSpc>
                <a:spcPct val="100000"/>
              </a:lnSpc>
              <a:spcBef>
                <a:spcPts val="105"/>
              </a:spcBef>
            </a:pPr>
            <a:r>
              <a:rPr sz="2800" b="1" spc="120" dirty="0">
                <a:solidFill>
                  <a:schemeClr val="tx2"/>
                </a:solidFill>
                <a:latin typeface="Arial Nova" panose="020B0504020202020204" pitchFamily="34" charset="0"/>
                <a:cs typeface="Montserrat"/>
              </a:rPr>
              <a:t>WBC</a:t>
            </a:r>
            <a:endParaRPr sz="2800" b="1" dirty="0">
              <a:solidFill>
                <a:schemeClr val="tx2"/>
              </a:solidFill>
              <a:latin typeface="Arial Nova" panose="020B0504020202020204" pitchFamily="34" charset="0"/>
              <a:cs typeface="Montserrat"/>
            </a:endParaRPr>
          </a:p>
        </p:txBody>
      </p:sp>
      <p:sp>
        <p:nvSpPr>
          <p:cNvPr id="28" name="object 34">
            <a:extLst>
              <a:ext uri="{FF2B5EF4-FFF2-40B4-BE49-F238E27FC236}">
                <a16:creationId xmlns:a16="http://schemas.microsoft.com/office/drawing/2014/main" id="{B41BCA90-128B-D05C-FC01-EAF884D3CDE2}"/>
              </a:ext>
            </a:extLst>
          </p:cNvPr>
          <p:cNvSpPr txBox="1"/>
          <p:nvPr/>
        </p:nvSpPr>
        <p:spPr>
          <a:xfrm>
            <a:off x="490127" y="6701645"/>
            <a:ext cx="1180551" cy="875941"/>
          </a:xfrm>
          <a:prstGeom prst="rect">
            <a:avLst/>
          </a:prstGeom>
        </p:spPr>
        <p:txBody>
          <a:bodyPr vert="horz" wrap="square" lIns="0" tIns="13335" rIns="0" bIns="0" rtlCol="0" anchor="ctr" anchorCtr="0">
            <a:noAutofit/>
          </a:bodyPr>
          <a:lstStyle/>
          <a:p>
            <a:pPr marL="12700">
              <a:lnSpc>
                <a:spcPct val="100000"/>
              </a:lnSpc>
              <a:spcBef>
                <a:spcPts val="105"/>
              </a:spcBef>
            </a:pPr>
            <a:r>
              <a:rPr lang="en-US" sz="2800" b="1" spc="30" dirty="0">
                <a:solidFill>
                  <a:schemeClr val="tx2"/>
                </a:solidFill>
                <a:latin typeface="Arial Nova" panose="020B0504020202020204" pitchFamily="34" charset="0"/>
                <a:cs typeface="Montserrat"/>
              </a:rPr>
              <a:t>WBCC</a:t>
            </a:r>
            <a:endParaRPr sz="2800" b="1" dirty="0">
              <a:solidFill>
                <a:schemeClr val="tx2"/>
              </a:solidFill>
              <a:latin typeface="Arial Nova" panose="020B0504020202020204" pitchFamily="34" charset="0"/>
              <a:cs typeface="Montserrat"/>
            </a:endParaRPr>
          </a:p>
        </p:txBody>
      </p:sp>
      <p:sp>
        <p:nvSpPr>
          <p:cNvPr id="36" name="object 42">
            <a:extLst>
              <a:ext uri="{FF2B5EF4-FFF2-40B4-BE49-F238E27FC236}">
                <a16:creationId xmlns:a16="http://schemas.microsoft.com/office/drawing/2014/main" id="{C614DB20-4253-051C-2D67-A75570CD93EA}"/>
              </a:ext>
            </a:extLst>
          </p:cNvPr>
          <p:cNvSpPr txBox="1"/>
          <p:nvPr/>
        </p:nvSpPr>
        <p:spPr>
          <a:xfrm>
            <a:off x="2570884" y="8235950"/>
            <a:ext cx="2464665" cy="197462"/>
          </a:xfrm>
          <a:prstGeom prst="rect">
            <a:avLst/>
          </a:prstGeom>
        </p:spPr>
        <p:txBody>
          <a:bodyPr vert="horz" wrap="square" lIns="0" tIns="12700" rIns="0" bIns="0" rtlCol="0">
            <a:spAutoFit/>
          </a:bodyPr>
          <a:lstStyle/>
          <a:p>
            <a:pPr marL="12700">
              <a:lnSpc>
                <a:spcPct val="100000"/>
              </a:lnSpc>
              <a:spcBef>
                <a:spcPts val="100"/>
              </a:spcBef>
            </a:pPr>
            <a:r>
              <a:rPr lang="en-US" sz="1200" b="1" dirty="0">
                <a:solidFill>
                  <a:schemeClr val="tx2"/>
                </a:solidFill>
                <a:latin typeface="Arial Nova" panose="020B0504020202020204" pitchFamily="34" charset="0"/>
                <a:cs typeface="Montserrat"/>
              </a:rPr>
              <a:t>WBCC:</a:t>
            </a:r>
            <a:r>
              <a:rPr lang="en-US" sz="1200" b="1" spc="60" dirty="0">
                <a:solidFill>
                  <a:schemeClr val="tx2"/>
                </a:solidFill>
                <a:latin typeface="Arial Nova" panose="020B0504020202020204" pitchFamily="34" charset="0"/>
                <a:cs typeface="Montserrat"/>
              </a:rPr>
              <a:t> </a:t>
            </a:r>
            <a:r>
              <a:rPr lang="en-US" sz="1200" spc="-10" dirty="0">
                <a:solidFill>
                  <a:schemeClr val="tx1"/>
                </a:solidFill>
                <a:latin typeface="Arial Nova" panose="020B0504020202020204" pitchFamily="34" charset="0"/>
                <a:cs typeface="Montserrat"/>
              </a:rPr>
              <a:t>WBC Clump</a:t>
            </a:r>
            <a:endParaRPr lang="en-US" sz="1200" dirty="0">
              <a:solidFill>
                <a:schemeClr val="tx1"/>
              </a:solidFill>
              <a:latin typeface="Arial Nova" panose="020B0504020202020204" pitchFamily="34" charset="0"/>
              <a:cs typeface="Montserrat"/>
            </a:endParaRPr>
          </a:p>
        </p:txBody>
      </p:sp>
      <p:cxnSp>
        <p:nvCxnSpPr>
          <p:cNvPr id="41" name="Straight Connector 40">
            <a:extLst>
              <a:ext uri="{FF2B5EF4-FFF2-40B4-BE49-F238E27FC236}">
                <a16:creationId xmlns:a16="http://schemas.microsoft.com/office/drawing/2014/main" id="{7E867048-B6D9-36DC-7383-A566C7719A3E}"/>
              </a:ext>
            </a:extLst>
          </p:cNvPr>
          <p:cNvCxnSpPr/>
          <p:nvPr/>
        </p:nvCxnSpPr>
        <p:spPr>
          <a:xfrm>
            <a:off x="489374" y="4949984"/>
            <a:ext cx="781511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112759F-E35C-47CE-5173-298E447EBB06}"/>
              </a:ext>
            </a:extLst>
          </p:cNvPr>
          <p:cNvCxnSpPr/>
          <p:nvPr/>
        </p:nvCxnSpPr>
        <p:spPr>
          <a:xfrm>
            <a:off x="489374" y="6402372"/>
            <a:ext cx="781511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object 12">
            <a:extLst>
              <a:ext uri="{FF2B5EF4-FFF2-40B4-BE49-F238E27FC236}">
                <a16:creationId xmlns:a16="http://schemas.microsoft.com/office/drawing/2014/main" id="{9DD3F9B8-52D2-C7E2-6317-46BE1C34CAFF}"/>
              </a:ext>
            </a:extLst>
          </p:cNvPr>
          <p:cNvPicPr/>
          <p:nvPr/>
        </p:nvPicPr>
        <p:blipFill>
          <a:blip r:embed="rId2" cstate="print"/>
          <a:stretch>
            <a:fillRect/>
          </a:stretch>
        </p:blipFill>
        <p:spPr>
          <a:xfrm>
            <a:off x="4212713" y="3705036"/>
            <a:ext cx="925672" cy="971549"/>
          </a:xfrm>
          <a:prstGeom prst="rect">
            <a:avLst/>
          </a:prstGeom>
        </p:spPr>
      </p:pic>
      <p:pic>
        <p:nvPicPr>
          <p:cNvPr id="9" name="object 14">
            <a:extLst>
              <a:ext uri="{FF2B5EF4-FFF2-40B4-BE49-F238E27FC236}">
                <a16:creationId xmlns:a16="http://schemas.microsoft.com/office/drawing/2014/main" id="{255B76B6-4261-4E13-5741-A333EE8CC9D3}"/>
              </a:ext>
            </a:extLst>
          </p:cNvPr>
          <p:cNvPicPr/>
          <p:nvPr/>
        </p:nvPicPr>
        <p:blipFill>
          <a:blip r:embed="rId3" cstate="print"/>
          <a:stretch>
            <a:fillRect/>
          </a:stretch>
        </p:blipFill>
        <p:spPr>
          <a:xfrm>
            <a:off x="5302242" y="3705036"/>
            <a:ext cx="975393" cy="955063"/>
          </a:xfrm>
          <a:prstGeom prst="rect">
            <a:avLst/>
          </a:prstGeom>
        </p:spPr>
      </p:pic>
      <p:pic>
        <p:nvPicPr>
          <p:cNvPr id="10" name="object 15">
            <a:extLst>
              <a:ext uri="{FF2B5EF4-FFF2-40B4-BE49-F238E27FC236}">
                <a16:creationId xmlns:a16="http://schemas.microsoft.com/office/drawing/2014/main" id="{33A59EA7-6D73-1156-94FD-107439894AC6}"/>
              </a:ext>
            </a:extLst>
          </p:cNvPr>
          <p:cNvPicPr/>
          <p:nvPr/>
        </p:nvPicPr>
        <p:blipFill>
          <a:blip r:embed="rId4" cstate="print"/>
          <a:stretch>
            <a:fillRect/>
          </a:stretch>
        </p:blipFill>
        <p:spPr>
          <a:xfrm>
            <a:off x="3140238" y="3705036"/>
            <a:ext cx="925672" cy="971685"/>
          </a:xfrm>
          <a:prstGeom prst="rect">
            <a:avLst/>
          </a:prstGeom>
        </p:spPr>
      </p:pic>
      <p:pic>
        <p:nvPicPr>
          <p:cNvPr id="11" name="object 20">
            <a:extLst>
              <a:ext uri="{FF2B5EF4-FFF2-40B4-BE49-F238E27FC236}">
                <a16:creationId xmlns:a16="http://schemas.microsoft.com/office/drawing/2014/main" id="{E18E358F-E2C6-3A0A-560B-E5B53ACD03DF}"/>
              </a:ext>
            </a:extLst>
          </p:cNvPr>
          <p:cNvPicPr/>
          <p:nvPr/>
        </p:nvPicPr>
        <p:blipFill>
          <a:blip r:embed="rId5" cstate="print"/>
          <a:stretch>
            <a:fillRect/>
          </a:stretch>
        </p:blipFill>
        <p:spPr>
          <a:xfrm>
            <a:off x="7343193" y="5225865"/>
            <a:ext cx="993809" cy="893271"/>
          </a:xfrm>
          <a:prstGeom prst="rect">
            <a:avLst/>
          </a:prstGeom>
        </p:spPr>
      </p:pic>
      <p:pic>
        <p:nvPicPr>
          <p:cNvPr id="12" name="object 22">
            <a:extLst>
              <a:ext uri="{FF2B5EF4-FFF2-40B4-BE49-F238E27FC236}">
                <a16:creationId xmlns:a16="http://schemas.microsoft.com/office/drawing/2014/main" id="{1FE38FA6-9474-925C-B225-87008E0FDD53}"/>
              </a:ext>
            </a:extLst>
          </p:cNvPr>
          <p:cNvPicPr/>
          <p:nvPr/>
        </p:nvPicPr>
        <p:blipFill>
          <a:blip r:embed="rId6" cstate="print"/>
          <a:stretch>
            <a:fillRect/>
          </a:stretch>
        </p:blipFill>
        <p:spPr>
          <a:xfrm>
            <a:off x="5194128" y="5225865"/>
            <a:ext cx="998216" cy="893267"/>
          </a:xfrm>
          <a:prstGeom prst="rect">
            <a:avLst/>
          </a:prstGeom>
        </p:spPr>
      </p:pic>
      <p:pic>
        <p:nvPicPr>
          <p:cNvPr id="13" name="object 23">
            <a:extLst>
              <a:ext uri="{FF2B5EF4-FFF2-40B4-BE49-F238E27FC236}">
                <a16:creationId xmlns:a16="http://schemas.microsoft.com/office/drawing/2014/main" id="{781F2212-C32E-D6D6-D435-8F42CD9E5515}"/>
              </a:ext>
            </a:extLst>
          </p:cNvPr>
          <p:cNvPicPr/>
          <p:nvPr/>
        </p:nvPicPr>
        <p:blipFill>
          <a:blip r:embed="rId7" cstate="print"/>
          <a:stretch>
            <a:fillRect/>
          </a:stretch>
        </p:blipFill>
        <p:spPr>
          <a:xfrm>
            <a:off x="3140237" y="5225865"/>
            <a:ext cx="903042" cy="887857"/>
          </a:xfrm>
          <a:prstGeom prst="rect">
            <a:avLst/>
          </a:prstGeom>
        </p:spPr>
      </p:pic>
      <p:pic>
        <p:nvPicPr>
          <p:cNvPr id="18" name="object 30">
            <a:extLst>
              <a:ext uri="{FF2B5EF4-FFF2-40B4-BE49-F238E27FC236}">
                <a16:creationId xmlns:a16="http://schemas.microsoft.com/office/drawing/2014/main" id="{CD9F417F-4748-CF87-5C40-182988D1158E}"/>
              </a:ext>
            </a:extLst>
          </p:cNvPr>
          <p:cNvPicPr/>
          <p:nvPr/>
        </p:nvPicPr>
        <p:blipFill>
          <a:blip r:embed="rId2" cstate="print"/>
          <a:stretch>
            <a:fillRect/>
          </a:stretch>
        </p:blipFill>
        <p:spPr>
          <a:xfrm>
            <a:off x="6441492" y="3705036"/>
            <a:ext cx="962024" cy="971549"/>
          </a:xfrm>
          <a:prstGeom prst="rect">
            <a:avLst/>
          </a:prstGeom>
        </p:spPr>
      </p:pic>
      <p:pic>
        <p:nvPicPr>
          <p:cNvPr id="20" name="object 31">
            <a:extLst>
              <a:ext uri="{FF2B5EF4-FFF2-40B4-BE49-F238E27FC236}">
                <a16:creationId xmlns:a16="http://schemas.microsoft.com/office/drawing/2014/main" id="{7473B6D9-CE2C-F023-E489-BED4DA8D879A}"/>
              </a:ext>
            </a:extLst>
          </p:cNvPr>
          <p:cNvPicPr/>
          <p:nvPr/>
        </p:nvPicPr>
        <p:blipFill>
          <a:blip r:embed="rId8" cstate="print"/>
          <a:stretch>
            <a:fillRect/>
          </a:stretch>
        </p:blipFill>
        <p:spPr>
          <a:xfrm>
            <a:off x="2087722" y="3705036"/>
            <a:ext cx="905713" cy="914399"/>
          </a:xfrm>
          <a:prstGeom prst="rect">
            <a:avLst/>
          </a:prstGeom>
        </p:spPr>
      </p:pic>
      <p:pic>
        <p:nvPicPr>
          <p:cNvPr id="21" name="object 32">
            <a:extLst>
              <a:ext uri="{FF2B5EF4-FFF2-40B4-BE49-F238E27FC236}">
                <a16:creationId xmlns:a16="http://schemas.microsoft.com/office/drawing/2014/main" id="{2B06A5F7-CD20-917D-7E61-F45780D53C69}"/>
              </a:ext>
            </a:extLst>
          </p:cNvPr>
          <p:cNvPicPr/>
          <p:nvPr/>
        </p:nvPicPr>
        <p:blipFill>
          <a:blip r:embed="rId5" cstate="print"/>
          <a:stretch>
            <a:fillRect/>
          </a:stretch>
        </p:blipFill>
        <p:spPr>
          <a:xfrm>
            <a:off x="6339146" y="5225865"/>
            <a:ext cx="857246" cy="887854"/>
          </a:xfrm>
          <a:prstGeom prst="rect">
            <a:avLst/>
          </a:prstGeom>
        </p:spPr>
      </p:pic>
      <p:pic>
        <p:nvPicPr>
          <p:cNvPr id="22" name="object 33">
            <a:extLst>
              <a:ext uri="{FF2B5EF4-FFF2-40B4-BE49-F238E27FC236}">
                <a16:creationId xmlns:a16="http://schemas.microsoft.com/office/drawing/2014/main" id="{27330BE2-AB94-0AE7-C8E4-8A7F681CE603}"/>
              </a:ext>
            </a:extLst>
          </p:cNvPr>
          <p:cNvPicPr/>
          <p:nvPr/>
        </p:nvPicPr>
        <p:blipFill>
          <a:blip r:embed="rId9" cstate="print"/>
          <a:stretch>
            <a:fillRect/>
          </a:stretch>
        </p:blipFill>
        <p:spPr>
          <a:xfrm>
            <a:off x="2093069" y="5225865"/>
            <a:ext cx="900366" cy="857244"/>
          </a:xfrm>
          <a:prstGeom prst="rect">
            <a:avLst/>
          </a:prstGeom>
        </p:spPr>
      </p:pic>
      <p:pic>
        <p:nvPicPr>
          <p:cNvPr id="23" name="object 34">
            <a:extLst>
              <a:ext uri="{FF2B5EF4-FFF2-40B4-BE49-F238E27FC236}">
                <a16:creationId xmlns:a16="http://schemas.microsoft.com/office/drawing/2014/main" id="{0568CE59-057D-656F-CB2D-C079E9161AEB}"/>
              </a:ext>
            </a:extLst>
          </p:cNvPr>
          <p:cNvPicPr/>
          <p:nvPr/>
        </p:nvPicPr>
        <p:blipFill>
          <a:blip r:embed="rId10" cstate="print"/>
          <a:stretch>
            <a:fillRect/>
          </a:stretch>
        </p:blipFill>
        <p:spPr>
          <a:xfrm>
            <a:off x="4190081" y="5225865"/>
            <a:ext cx="857245" cy="877897"/>
          </a:xfrm>
          <a:prstGeom prst="rect">
            <a:avLst/>
          </a:prstGeom>
        </p:spPr>
      </p:pic>
      <p:pic>
        <p:nvPicPr>
          <p:cNvPr id="24" name="object 35">
            <a:extLst>
              <a:ext uri="{FF2B5EF4-FFF2-40B4-BE49-F238E27FC236}">
                <a16:creationId xmlns:a16="http://schemas.microsoft.com/office/drawing/2014/main" id="{304A2719-1A59-FE05-8B96-339C49DF4D1B}"/>
              </a:ext>
            </a:extLst>
          </p:cNvPr>
          <p:cNvPicPr/>
          <p:nvPr/>
        </p:nvPicPr>
        <p:blipFill>
          <a:blip r:embed="rId11" cstate="print"/>
          <a:stretch>
            <a:fillRect/>
          </a:stretch>
        </p:blipFill>
        <p:spPr>
          <a:xfrm>
            <a:off x="2090257" y="6686750"/>
            <a:ext cx="913276" cy="893276"/>
          </a:xfrm>
          <a:prstGeom prst="rect">
            <a:avLst/>
          </a:prstGeom>
        </p:spPr>
      </p:pic>
      <p:pic>
        <p:nvPicPr>
          <p:cNvPr id="31" name="object 36">
            <a:extLst>
              <a:ext uri="{FF2B5EF4-FFF2-40B4-BE49-F238E27FC236}">
                <a16:creationId xmlns:a16="http://schemas.microsoft.com/office/drawing/2014/main" id="{AEC5D1C9-7063-C7E9-8856-042632996463}"/>
              </a:ext>
            </a:extLst>
          </p:cNvPr>
          <p:cNvPicPr/>
          <p:nvPr/>
        </p:nvPicPr>
        <p:blipFill>
          <a:blip r:embed="rId12" cstate="print"/>
          <a:stretch>
            <a:fillRect/>
          </a:stretch>
        </p:blipFill>
        <p:spPr>
          <a:xfrm>
            <a:off x="3140237" y="6685609"/>
            <a:ext cx="955254" cy="913724"/>
          </a:xfrm>
          <a:prstGeom prst="rect">
            <a:avLst/>
          </a:prstGeom>
        </p:spPr>
      </p:pic>
    </p:spTree>
    <p:extLst>
      <p:ext uri="{BB962C8B-B14F-4D97-AF65-F5344CB8AC3E}">
        <p14:creationId xmlns:p14="http://schemas.microsoft.com/office/powerpoint/2010/main" val="1247666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3A5A3-7A8E-42CB-4E91-6E211A7BF5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5A6135-7798-8CA8-743E-4A6403A9A679}"/>
              </a:ext>
            </a:extLst>
          </p:cNvPr>
          <p:cNvSpPr>
            <a:spLocks noGrp="1"/>
          </p:cNvSpPr>
          <p:nvPr>
            <p:ph type="title"/>
          </p:nvPr>
        </p:nvSpPr>
        <p:spPr/>
        <p:txBody>
          <a:bodyPr/>
          <a:lstStyle/>
          <a:p>
            <a:r>
              <a:rPr lang="en-US" dirty="0"/>
              <a:t>Digital Flow Microscopy</a:t>
            </a:r>
          </a:p>
        </p:txBody>
      </p:sp>
      <p:sp>
        <p:nvSpPr>
          <p:cNvPr id="3" name="Text Placeholder 2">
            <a:extLst>
              <a:ext uri="{FF2B5EF4-FFF2-40B4-BE49-F238E27FC236}">
                <a16:creationId xmlns:a16="http://schemas.microsoft.com/office/drawing/2014/main" id="{BBE9BAF5-7377-9BC7-59B5-F07B7848DC3A}"/>
              </a:ext>
            </a:extLst>
          </p:cNvPr>
          <p:cNvSpPr>
            <a:spLocks noGrp="1"/>
          </p:cNvSpPr>
          <p:nvPr>
            <p:ph type="body" sz="quarter" idx="10"/>
          </p:nvPr>
        </p:nvSpPr>
        <p:spPr>
          <a:xfrm>
            <a:off x="490538" y="2286167"/>
            <a:ext cx="8050212" cy="1107996"/>
          </a:xfrm>
        </p:spPr>
        <p:txBody>
          <a:bodyPr/>
          <a:lstStyle/>
          <a:p>
            <a:r>
              <a:rPr lang="en-US" dirty="0"/>
              <a:t>The following particle images have been captured </a:t>
            </a:r>
            <a:br>
              <a:rPr lang="en-US" dirty="0"/>
            </a:br>
            <a:r>
              <a:rPr lang="en-US" dirty="0"/>
              <a:t>by </a:t>
            </a:r>
            <a:r>
              <a:rPr lang="en-US" dirty="0" err="1"/>
              <a:t>DxUm</a:t>
            </a:r>
            <a:r>
              <a:rPr lang="en-US" dirty="0"/>
              <a:t> microscopy series analyzer using digital flow imaging technology:</a:t>
            </a:r>
          </a:p>
        </p:txBody>
      </p:sp>
      <p:sp>
        <p:nvSpPr>
          <p:cNvPr id="4" name="Text Placeholder 3">
            <a:extLst>
              <a:ext uri="{FF2B5EF4-FFF2-40B4-BE49-F238E27FC236}">
                <a16:creationId xmlns:a16="http://schemas.microsoft.com/office/drawing/2014/main" id="{1EC55CE4-54FF-343D-176D-56103409DE84}"/>
              </a:ext>
            </a:extLst>
          </p:cNvPr>
          <p:cNvSpPr>
            <a:spLocks noGrp="1"/>
          </p:cNvSpPr>
          <p:nvPr>
            <p:ph type="body" sz="quarter" idx="11"/>
          </p:nvPr>
        </p:nvSpPr>
        <p:spPr>
          <a:xfrm>
            <a:off x="490538" y="312517"/>
            <a:ext cx="7954962" cy="369332"/>
          </a:xfrm>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latin typeface="Arial Nova" panose="020B0504020202020204" pitchFamily="34" charset="0"/>
                <a:cs typeface="Montserrat SemiBold"/>
              </a:rPr>
              <a:t>#3</a:t>
            </a:r>
            <a:endParaRPr lang="en-US" sz="2400" b="1" dirty="0">
              <a:latin typeface="Arial Nova" panose="020B0504020202020204" pitchFamily="34" charset="0"/>
              <a:cs typeface="Montserrat SemiBold"/>
            </a:endParaRPr>
          </a:p>
        </p:txBody>
      </p:sp>
      <p:sp>
        <p:nvSpPr>
          <p:cNvPr id="5" name="object 10">
            <a:extLst>
              <a:ext uri="{FF2B5EF4-FFF2-40B4-BE49-F238E27FC236}">
                <a16:creationId xmlns:a16="http://schemas.microsoft.com/office/drawing/2014/main" id="{FF79A40A-624E-C3BC-BA11-F604025C7C2A}"/>
              </a:ext>
            </a:extLst>
          </p:cNvPr>
          <p:cNvSpPr txBox="1"/>
          <p:nvPr/>
        </p:nvSpPr>
        <p:spPr>
          <a:xfrm>
            <a:off x="490538" y="3698686"/>
            <a:ext cx="1268412" cy="959078"/>
          </a:xfrm>
          <a:prstGeom prst="rect">
            <a:avLst/>
          </a:prstGeom>
        </p:spPr>
        <p:txBody>
          <a:bodyPr vert="horz" wrap="square" lIns="0" tIns="13335" rIns="0" bIns="0" rtlCol="0" anchor="ctr" anchorCtr="0">
            <a:noAutofit/>
          </a:bodyPr>
          <a:lstStyle/>
          <a:p>
            <a:pPr marL="12700">
              <a:lnSpc>
                <a:spcPct val="100000"/>
              </a:lnSpc>
              <a:spcBef>
                <a:spcPts val="105"/>
              </a:spcBef>
            </a:pPr>
            <a:r>
              <a:rPr lang="en-US" sz="2800" b="1" spc="30" dirty="0">
                <a:solidFill>
                  <a:schemeClr val="tx2"/>
                </a:solidFill>
                <a:latin typeface="Arial Nova" panose="020B0504020202020204" pitchFamily="34" charset="0"/>
                <a:cs typeface="Montserrat"/>
              </a:rPr>
              <a:t>BACT</a:t>
            </a:r>
            <a:endParaRPr sz="2800" b="1" dirty="0">
              <a:solidFill>
                <a:schemeClr val="tx2"/>
              </a:solidFill>
              <a:latin typeface="Arial Nova" panose="020B0504020202020204" pitchFamily="34" charset="0"/>
              <a:cs typeface="Montserrat"/>
            </a:endParaRPr>
          </a:p>
        </p:txBody>
      </p:sp>
      <p:sp>
        <p:nvSpPr>
          <p:cNvPr id="16" name="object 22">
            <a:extLst>
              <a:ext uri="{FF2B5EF4-FFF2-40B4-BE49-F238E27FC236}">
                <a16:creationId xmlns:a16="http://schemas.microsoft.com/office/drawing/2014/main" id="{862DC1F3-600D-3310-A0BD-53C228CD996B}"/>
              </a:ext>
            </a:extLst>
          </p:cNvPr>
          <p:cNvSpPr txBox="1"/>
          <p:nvPr/>
        </p:nvSpPr>
        <p:spPr>
          <a:xfrm>
            <a:off x="489374" y="5247673"/>
            <a:ext cx="1093615" cy="901519"/>
          </a:xfrm>
          <a:prstGeom prst="rect">
            <a:avLst/>
          </a:prstGeom>
        </p:spPr>
        <p:txBody>
          <a:bodyPr vert="horz" wrap="square" lIns="0" tIns="13335" rIns="0" bIns="0" rtlCol="0" anchor="ctr" anchorCtr="0">
            <a:noAutofit/>
          </a:bodyPr>
          <a:lstStyle/>
          <a:p>
            <a:pPr marL="12700">
              <a:lnSpc>
                <a:spcPct val="100000"/>
              </a:lnSpc>
              <a:spcBef>
                <a:spcPts val="105"/>
              </a:spcBef>
            </a:pPr>
            <a:r>
              <a:rPr lang="en-US" sz="2800" b="1" spc="120" dirty="0">
                <a:solidFill>
                  <a:schemeClr val="tx2"/>
                </a:solidFill>
                <a:latin typeface="Arial Nova" panose="020B0504020202020204" pitchFamily="34" charset="0"/>
                <a:cs typeface="Montserrat"/>
              </a:rPr>
              <a:t>SQEP</a:t>
            </a:r>
            <a:endParaRPr sz="2800" b="1" dirty="0">
              <a:solidFill>
                <a:schemeClr val="tx2"/>
              </a:solidFill>
              <a:latin typeface="Arial Nova" panose="020B0504020202020204" pitchFamily="34" charset="0"/>
              <a:cs typeface="Montserrat"/>
            </a:endParaRPr>
          </a:p>
        </p:txBody>
      </p:sp>
      <p:sp>
        <p:nvSpPr>
          <p:cNvPr id="28" name="object 34">
            <a:extLst>
              <a:ext uri="{FF2B5EF4-FFF2-40B4-BE49-F238E27FC236}">
                <a16:creationId xmlns:a16="http://schemas.microsoft.com/office/drawing/2014/main" id="{4A41778A-983E-0A23-E16A-E9DCC599BF70}"/>
              </a:ext>
            </a:extLst>
          </p:cNvPr>
          <p:cNvSpPr txBox="1"/>
          <p:nvPr/>
        </p:nvSpPr>
        <p:spPr>
          <a:xfrm>
            <a:off x="490127" y="6740600"/>
            <a:ext cx="1180551" cy="875941"/>
          </a:xfrm>
          <a:prstGeom prst="rect">
            <a:avLst/>
          </a:prstGeom>
        </p:spPr>
        <p:txBody>
          <a:bodyPr vert="horz" wrap="square" lIns="0" tIns="13335" rIns="0" bIns="0" rtlCol="0" anchor="ctr" anchorCtr="0">
            <a:noAutofit/>
          </a:bodyPr>
          <a:lstStyle/>
          <a:p>
            <a:pPr marL="12700">
              <a:lnSpc>
                <a:spcPct val="100000"/>
              </a:lnSpc>
              <a:spcBef>
                <a:spcPts val="105"/>
              </a:spcBef>
            </a:pPr>
            <a:r>
              <a:rPr lang="en-US" sz="2800" b="1" spc="30" dirty="0">
                <a:solidFill>
                  <a:schemeClr val="tx2"/>
                </a:solidFill>
                <a:latin typeface="Arial Nova" panose="020B0504020202020204" pitchFamily="34" charset="0"/>
                <a:cs typeface="Montserrat"/>
              </a:rPr>
              <a:t>MUCS</a:t>
            </a:r>
            <a:endParaRPr sz="2800" b="1" dirty="0">
              <a:solidFill>
                <a:schemeClr val="tx2"/>
              </a:solidFill>
              <a:latin typeface="Arial Nova" panose="020B0504020202020204" pitchFamily="34" charset="0"/>
              <a:cs typeface="Montserrat"/>
            </a:endParaRPr>
          </a:p>
        </p:txBody>
      </p:sp>
      <p:sp>
        <p:nvSpPr>
          <p:cNvPr id="36" name="object 42">
            <a:extLst>
              <a:ext uri="{FF2B5EF4-FFF2-40B4-BE49-F238E27FC236}">
                <a16:creationId xmlns:a16="http://schemas.microsoft.com/office/drawing/2014/main" id="{109A29FF-1ED0-25D4-9F6E-13251E0F83B0}"/>
              </a:ext>
            </a:extLst>
          </p:cNvPr>
          <p:cNvSpPr txBox="1"/>
          <p:nvPr/>
        </p:nvSpPr>
        <p:spPr>
          <a:xfrm>
            <a:off x="2673350" y="7929653"/>
            <a:ext cx="3379065" cy="566822"/>
          </a:xfrm>
          <a:prstGeom prst="rect">
            <a:avLst/>
          </a:prstGeom>
        </p:spPr>
        <p:txBody>
          <a:bodyPr vert="horz" wrap="square" lIns="0" tIns="12700" rIns="0" bIns="0" rtlCol="0">
            <a:noAutofit/>
          </a:bodyPr>
          <a:lstStyle/>
          <a:p>
            <a:pPr marL="12700">
              <a:lnSpc>
                <a:spcPct val="100000"/>
              </a:lnSpc>
              <a:spcBef>
                <a:spcPts val="100"/>
              </a:spcBef>
            </a:pPr>
            <a:r>
              <a:rPr lang="en-US" sz="1200" b="1" dirty="0">
                <a:solidFill>
                  <a:schemeClr val="tx2"/>
                </a:solidFill>
                <a:latin typeface="Arial Nova" panose="020B0504020202020204" pitchFamily="34" charset="0"/>
                <a:cs typeface="Montserrat"/>
              </a:rPr>
              <a:t>BACT:</a:t>
            </a:r>
            <a:r>
              <a:rPr lang="en-US" sz="1200" b="1" spc="-30" dirty="0">
                <a:solidFill>
                  <a:schemeClr val="tx2"/>
                </a:solidFill>
                <a:latin typeface="Arial Nova" panose="020B0504020202020204" pitchFamily="34" charset="0"/>
                <a:cs typeface="Montserrat"/>
              </a:rPr>
              <a:t> </a:t>
            </a:r>
            <a:r>
              <a:rPr lang="en-US" sz="1200" spc="-10" dirty="0">
                <a:latin typeface="Arial Nova" panose="020B0504020202020204" pitchFamily="34" charset="0"/>
                <a:cs typeface="Montserrat"/>
              </a:rPr>
              <a:t>Bacteria</a:t>
            </a:r>
            <a:endParaRPr lang="en-US" sz="1200" dirty="0">
              <a:latin typeface="Arial Nova" panose="020B0504020202020204" pitchFamily="34" charset="0"/>
              <a:cs typeface="Montserrat"/>
            </a:endParaRPr>
          </a:p>
          <a:p>
            <a:pPr marL="12700">
              <a:lnSpc>
                <a:spcPct val="100000"/>
              </a:lnSpc>
            </a:pPr>
            <a:r>
              <a:rPr lang="en-US" sz="1200" b="1" dirty="0">
                <a:solidFill>
                  <a:schemeClr val="tx2"/>
                </a:solidFill>
                <a:latin typeface="Arial Nova" panose="020B0504020202020204" pitchFamily="34" charset="0"/>
                <a:cs typeface="Montserrat"/>
              </a:rPr>
              <a:t>SQEP:</a:t>
            </a:r>
            <a:r>
              <a:rPr lang="en-US" sz="1200" b="1" spc="35" dirty="0">
                <a:solidFill>
                  <a:schemeClr val="tx2"/>
                </a:solidFill>
                <a:latin typeface="Arial Nova" panose="020B0504020202020204" pitchFamily="34" charset="0"/>
                <a:cs typeface="Montserrat"/>
              </a:rPr>
              <a:t> </a:t>
            </a:r>
            <a:r>
              <a:rPr lang="en-US" sz="1200" dirty="0">
                <a:latin typeface="Arial Nova" panose="020B0504020202020204" pitchFamily="34" charset="0"/>
                <a:cs typeface="Montserrat"/>
              </a:rPr>
              <a:t>Squamous Epithelial </a:t>
            </a:r>
            <a:r>
              <a:rPr lang="en-US" sz="1200" spc="-10" dirty="0">
                <a:latin typeface="Arial Nova" panose="020B0504020202020204" pitchFamily="34" charset="0"/>
                <a:cs typeface="Montserrat"/>
              </a:rPr>
              <a:t>Cells</a:t>
            </a:r>
            <a:endParaRPr lang="en-US" sz="1200" dirty="0">
              <a:latin typeface="Arial Nova" panose="020B0504020202020204" pitchFamily="34" charset="0"/>
              <a:cs typeface="Montserrat"/>
            </a:endParaRPr>
          </a:p>
          <a:p>
            <a:pPr marL="12700">
              <a:lnSpc>
                <a:spcPct val="100000"/>
              </a:lnSpc>
            </a:pPr>
            <a:r>
              <a:rPr lang="en-US" sz="1200" b="1" dirty="0">
                <a:solidFill>
                  <a:schemeClr val="tx2"/>
                </a:solidFill>
                <a:latin typeface="Arial Nova" panose="020B0504020202020204" pitchFamily="34" charset="0"/>
                <a:cs typeface="Montserrat"/>
              </a:rPr>
              <a:t>MUCS:</a:t>
            </a:r>
            <a:r>
              <a:rPr lang="en-US" sz="1200" b="1" spc="-25" dirty="0">
                <a:solidFill>
                  <a:schemeClr val="tx2"/>
                </a:solidFill>
                <a:latin typeface="Arial Nova" panose="020B0504020202020204" pitchFamily="34" charset="0"/>
                <a:cs typeface="Montserrat"/>
              </a:rPr>
              <a:t> </a:t>
            </a:r>
            <a:r>
              <a:rPr lang="en-US" sz="1200" dirty="0">
                <a:latin typeface="Arial Nova" panose="020B0504020202020204" pitchFamily="34" charset="0"/>
                <a:cs typeface="Montserrat"/>
              </a:rPr>
              <a:t>Mucus</a:t>
            </a:r>
          </a:p>
        </p:txBody>
      </p:sp>
      <p:cxnSp>
        <p:nvCxnSpPr>
          <p:cNvPr id="41" name="Straight Connector 40">
            <a:extLst>
              <a:ext uri="{FF2B5EF4-FFF2-40B4-BE49-F238E27FC236}">
                <a16:creationId xmlns:a16="http://schemas.microsoft.com/office/drawing/2014/main" id="{6C022F29-FE48-2E9F-252F-0D9DEDEACAD5}"/>
              </a:ext>
            </a:extLst>
          </p:cNvPr>
          <p:cNvCxnSpPr/>
          <p:nvPr/>
        </p:nvCxnSpPr>
        <p:spPr>
          <a:xfrm>
            <a:off x="489374" y="4949984"/>
            <a:ext cx="781511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E0BC55A-5AD9-CBEA-6CD8-3666D98F5A57}"/>
              </a:ext>
            </a:extLst>
          </p:cNvPr>
          <p:cNvCxnSpPr/>
          <p:nvPr/>
        </p:nvCxnSpPr>
        <p:spPr>
          <a:xfrm>
            <a:off x="489374" y="6483350"/>
            <a:ext cx="781511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object 14">
            <a:extLst>
              <a:ext uri="{FF2B5EF4-FFF2-40B4-BE49-F238E27FC236}">
                <a16:creationId xmlns:a16="http://schemas.microsoft.com/office/drawing/2014/main" id="{680C623E-EA3A-B070-0C5F-B34215075B89}"/>
              </a:ext>
            </a:extLst>
          </p:cNvPr>
          <p:cNvPicPr/>
          <p:nvPr/>
        </p:nvPicPr>
        <p:blipFill>
          <a:blip r:embed="rId2" cstate="print"/>
          <a:stretch>
            <a:fillRect/>
          </a:stretch>
        </p:blipFill>
        <p:spPr>
          <a:xfrm>
            <a:off x="2123336" y="5195189"/>
            <a:ext cx="1134257" cy="1091863"/>
          </a:xfrm>
          <a:prstGeom prst="rect">
            <a:avLst/>
          </a:prstGeom>
        </p:spPr>
      </p:pic>
      <p:pic>
        <p:nvPicPr>
          <p:cNvPr id="9" name="object 15">
            <a:extLst>
              <a:ext uri="{FF2B5EF4-FFF2-40B4-BE49-F238E27FC236}">
                <a16:creationId xmlns:a16="http://schemas.microsoft.com/office/drawing/2014/main" id="{E4E8BB3C-DCC7-AE71-0438-52AA0D0E86D1}"/>
              </a:ext>
            </a:extLst>
          </p:cNvPr>
          <p:cNvPicPr/>
          <p:nvPr/>
        </p:nvPicPr>
        <p:blipFill>
          <a:blip r:embed="rId3" cstate="print"/>
          <a:stretch>
            <a:fillRect/>
          </a:stretch>
        </p:blipFill>
        <p:spPr>
          <a:xfrm>
            <a:off x="3498518" y="5195190"/>
            <a:ext cx="1148848" cy="1090299"/>
          </a:xfrm>
          <a:prstGeom prst="rect">
            <a:avLst/>
          </a:prstGeom>
        </p:spPr>
      </p:pic>
      <p:pic>
        <p:nvPicPr>
          <p:cNvPr id="10" name="object 22">
            <a:extLst>
              <a:ext uri="{FF2B5EF4-FFF2-40B4-BE49-F238E27FC236}">
                <a16:creationId xmlns:a16="http://schemas.microsoft.com/office/drawing/2014/main" id="{DCA1B361-3705-C048-52BE-F805FBF80BF1}"/>
              </a:ext>
            </a:extLst>
          </p:cNvPr>
          <p:cNvPicPr/>
          <p:nvPr/>
        </p:nvPicPr>
        <p:blipFill>
          <a:blip r:embed="rId4" cstate="print"/>
          <a:stretch>
            <a:fillRect/>
          </a:stretch>
        </p:blipFill>
        <p:spPr>
          <a:xfrm>
            <a:off x="2123335" y="6681212"/>
            <a:ext cx="1134257" cy="944646"/>
          </a:xfrm>
          <a:prstGeom prst="rect">
            <a:avLst/>
          </a:prstGeom>
        </p:spPr>
      </p:pic>
      <p:pic>
        <p:nvPicPr>
          <p:cNvPr id="11" name="object 23">
            <a:extLst>
              <a:ext uri="{FF2B5EF4-FFF2-40B4-BE49-F238E27FC236}">
                <a16:creationId xmlns:a16="http://schemas.microsoft.com/office/drawing/2014/main" id="{8A0D9F9D-0C9C-16C8-47C8-3CC440B04D04}"/>
              </a:ext>
            </a:extLst>
          </p:cNvPr>
          <p:cNvPicPr/>
          <p:nvPr/>
        </p:nvPicPr>
        <p:blipFill>
          <a:blip r:embed="rId5" cstate="print"/>
          <a:stretch>
            <a:fillRect/>
          </a:stretch>
        </p:blipFill>
        <p:spPr>
          <a:xfrm>
            <a:off x="3511837" y="6681219"/>
            <a:ext cx="1134257" cy="944646"/>
          </a:xfrm>
          <a:prstGeom prst="rect">
            <a:avLst/>
          </a:prstGeom>
        </p:spPr>
      </p:pic>
      <p:pic>
        <p:nvPicPr>
          <p:cNvPr id="12" name="object 29">
            <a:extLst>
              <a:ext uri="{FF2B5EF4-FFF2-40B4-BE49-F238E27FC236}">
                <a16:creationId xmlns:a16="http://schemas.microsoft.com/office/drawing/2014/main" id="{4F7B2BD9-67C4-7DCC-0E01-FA3ABFF13299}"/>
              </a:ext>
            </a:extLst>
          </p:cNvPr>
          <p:cNvPicPr/>
          <p:nvPr/>
        </p:nvPicPr>
        <p:blipFill>
          <a:blip r:embed="rId6" cstate="print"/>
          <a:stretch>
            <a:fillRect/>
          </a:stretch>
        </p:blipFill>
        <p:spPr>
          <a:xfrm>
            <a:off x="2125161" y="3693704"/>
            <a:ext cx="1148860" cy="1058416"/>
          </a:xfrm>
          <a:prstGeom prst="rect">
            <a:avLst/>
          </a:prstGeom>
        </p:spPr>
      </p:pic>
      <p:pic>
        <p:nvPicPr>
          <p:cNvPr id="13" name="object 30">
            <a:extLst>
              <a:ext uri="{FF2B5EF4-FFF2-40B4-BE49-F238E27FC236}">
                <a16:creationId xmlns:a16="http://schemas.microsoft.com/office/drawing/2014/main" id="{C434D172-59D4-F05C-4244-D909DFD98AD1}"/>
              </a:ext>
            </a:extLst>
          </p:cNvPr>
          <p:cNvPicPr/>
          <p:nvPr/>
        </p:nvPicPr>
        <p:blipFill>
          <a:blip r:embed="rId7" cstate="print"/>
          <a:stretch>
            <a:fillRect/>
          </a:stretch>
        </p:blipFill>
        <p:spPr>
          <a:xfrm>
            <a:off x="3498518" y="3693703"/>
            <a:ext cx="1148848" cy="1058419"/>
          </a:xfrm>
          <a:prstGeom prst="rect">
            <a:avLst/>
          </a:prstGeom>
        </p:spPr>
      </p:pic>
      <p:pic>
        <p:nvPicPr>
          <p:cNvPr id="18" name="object 31">
            <a:extLst>
              <a:ext uri="{FF2B5EF4-FFF2-40B4-BE49-F238E27FC236}">
                <a16:creationId xmlns:a16="http://schemas.microsoft.com/office/drawing/2014/main" id="{5C81DA9F-5C5B-6FA0-A7CD-331022B19A23}"/>
              </a:ext>
            </a:extLst>
          </p:cNvPr>
          <p:cNvPicPr/>
          <p:nvPr/>
        </p:nvPicPr>
        <p:blipFill>
          <a:blip r:embed="rId8" cstate="print"/>
          <a:stretch>
            <a:fillRect/>
          </a:stretch>
        </p:blipFill>
        <p:spPr>
          <a:xfrm>
            <a:off x="4871864" y="3693703"/>
            <a:ext cx="1148578" cy="1058417"/>
          </a:xfrm>
          <a:prstGeom prst="rect">
            <a:avLst/>
          </a:prstGeom>
        </p:spPr>
      </p:pic>
    </p:spTree>
    <p:extLst>
      <p:ext uri="{BB962C8B-B14F-4D97-AF65-F5344CB8AC3E}">
        <p14:creationId xmlns:p14="http://schemas.microsoft.com/office/powerpoint/2010/main" val="915266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A2792-5A48-C537-446D-FF6C653DA5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17187-3C1D-0E48-771A-BB90FB6136FF}"/>
              </a:ext>
            </a:extLst>
          </p:cNvPr>
          <p:cNvSpPr>
            <a:spLocks noGrp="1"/>
          </p:cNvSpPr>
          <p:nvPr>
            <p:ph type="title"/>
          </p:nvPr>
        </p:nvSpPr>
        <p:spPr>
          <a:xfrm>
            <a:off x="539750" y="1835150"/>
            <a:ext cx="7955400" cy="2136453"/>
          </a:xfrm>
        </p:spPr>
        <p:txBody>
          <a:bodyPr/>
          <a:lstStyle/>
          <a:p>
            <a:r>
              <a:rPr lang="en-US" dirty="0"/>
              <a:t>Urinary Tract Obstruction</a:t>
            </a:r>
            <a:br>
              <a:rPr lang="en-US" dirty="0"/>
            </a:br>
            <a:r>
              <a:rPr lang="en-US" dirty="0"/>
              <a:t>with Chronic Kidney Failure</a:t>
            </a:r>
          </a:p>
        </p:txBody>
      </p:sp>
      <p:sp>
        <p:nvSpPr>
          <p:cNvPr id="3" name="Text Placeholder 2">
            <a:extLst>
              <a:ext uri="{FF2B5EF4-FFF2-40B4-BE49-F238E27FC236}">
                <a16:creationId xmlns:a16="http://schemas.microsoft.com/office/drawing/2014/main" id="{3B812A8D-9CE8-1CF1-9F99-254827B4A0D2}"/>
              </a:ext>
            </a:extLst>
          </p:cNvPr>
          <p:cNvSpPr>
            <a:spLocks noGrp="1"/>
          </p:cNvSpPr>
          <p:nvPr>
            <p:ph type="body" sz="quarter" idx="11"/>
          </p:nvPr>
        </p:nvSpPr>
        <p:spPr>
          <a:xfrm>
            <a:off x="539749" y="312517"/>
            <a:ext cx="7954962" cy="369332"/>
          </a:xfrm>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solidFill>
                  <a:schemeClr val="bg1"/>
                </a:solidFill>
                <a:latin typeface="Arial Nova" panose="020B0504020202020204" pitchFamily="34" charset="0"/>
                <a:cs typeface="Montserrat SemiBold"/>
              </a:rPr>
              <a:t>#3 </a:t>
            </a:r>
            <a:r>
              <a:rPr lang="en-US" sz="2400" b="1" spc="-20" dirty="0">
                <a:solidFill>
                  <a:schemeClr val="accent6"/>
                </a:solidFill>
                <a:latin typeface="Arial Nova" panose="020B0504020202020204" pitchFamily="34" charset="0"/>
                <a:cs typeface="Montserrat SemiBold"/>
              </a:rPr>
              <a:t>DIAGNOSIS</a:t>
            </a:r>
            <a:endParaRPr lang="en-US" sz="2400" b="1" dirty="0">
              <a:solidFill>
                <a:schemeClr val="accent6"/>
              </a:solidFill>
              <a:latin typeface="Arial Nova" panose="020B0504020202020204" pitchFamily="34" charset="0"/>
              <a:cs typeface="Montserrat SemiBold"/>
            </a:endParaRPr>
          </a:p>
        </p:txBody>
      </p:sp>
      <p:sp>
        <p:nvSpPr>
          <p:cNvPr id="4" name="Text Placeholder 3">
            <a:extLst>
              <a:ext uri="{FF2B5EF4-FFF2-40B4-BE49-F238E27FC236}">
                <a16:creationId xmlns:a16="http://schemas.microsoft.com/office/drawing/2014/main" id="{307F517A-7588-6288-82EB-7C810D6AC3AB}"/>
              </a:ext>
            </a:extLst>
          </p:cNvPr>
          <p:cNvSpPr>
            <a:spLocks noGrp="1"/>
          </p:cNvSpPr>
          <p:nvPr>
            <p:ph type="body" sz="quarter" idx="12"/>
          </p:nvPr>
        </p:nvSpPr>
        <p:spPr>
          <a:xfrm>
            <a:off x="539750" y="3971603"/>
            <a:ext cx="8153399" cy="2054295"/>
          </a:xfrm>
        </p:spPr>
        <p:txBody>
          <a:bodyPr/>
          <a:lstStyle/>
          <a:p>
            <a:r>
              <a:rPr lang="en-US" sz="2200" dirty="0"/>
              <a:t>Routine urinalysis enables physicians to make determinations. Confirmation of urinary tract obstruction with chronic kidney failure is typically achieved through imaging studies such as a renal ultrasound or CT scan to visualize structural blockage. However, urinalysis is essential in supporting this process by detecting abnormalities such as hematuria, proteinuria, and crystalluria, which indicate impaired renal function and possible obstruction, guiding the need for these confirmatory imaging studies.</a:t>
            </a:r>
          </a:p>
        </p:txBody>
      </p:sp>
    </p:spTree>
    <p:extLst>
      <p:ext uri="{BB962C8B-B14F-4D97-AF65-F5344CB8AC3E}">
        <p14:creationId xmlns:p14="http://schemas.microsoft.com/office/powerpoint/2010/main" val="955170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B5220-9492-5255-706A-31F5BF98B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A670A-22F6-3B94-57CF-6AB97F92A819}"/>
              </a:ext>
            </a:extLst>
          </p:cNvPr>
          <p:cNvSpPr>
            <a:spLocks noGrp="1"/>
          </p:cNvSpPr>
          <p:nvPr>
            <p:ph type="title"/>
          </p:nvPr>
        </p:nvSpPr>
        <p:spPr/>
        <p:txBody>
          <a:bodyPr/>
          <a:lstStyle/>
          <a:p>
            <a:r>
              <a:rPr lang="en-US" dirty="0"/>
              <a:t>Patient History</a:t>
            </a:r>
          </a:p>
        </p:txBody>
      </p:sp>
      <p:sp>
        <p:nvSpPr>
          <p:cNvPr id="3" name="Text Placeholder 2">
            <a:extLst>
              <a:ext uri="{FF2B5EF4-FFF2-40B4-BE49-F238E27FC236}">
                <a16:creationId xmlns:a16="http://schemas.microsoft.com/office/drawing/2014/main" id="{38F9F8E8-1D5A-AF93-4AB0-3E5FD96F9FD4}"/>
              </a:ext>
            </a:extLst>
          </p:cNvPr>
          <p:cNvSpPr>
            <a:spLocks noGrp="1"/>
          </p:cNvSpPr>
          <p:nvPr>
            <p:ph type="body" sz="quarter" idx="10"/>
          </p:nvPr>
        </p:nvSpPr>
        <p:spPr>
          <a:xfrm>
            <a:off x="490538" y="3511550"/>
            <a:ext cx="8050212" cy="4247317"/>
          </a:xfrm>
        </p:spPr>
        <p:txBody>
          <a:bodyPr/>
          <a:lstStyle/>
          <a:p>
            <a:pPr>
              <a:spcBef>
                <a:spcPts val="1200"/>
              </a:spcBef>
            </a:pPr>
            <a:r>
              <a:rPr lang="en-US" dirty="0"/>
              <a:t>Patient presented </a:t>
            </a:r>
            <a:br>
              <a:rPr lang="en-US" dirty="0"/>
            </a:br>
            <a:r>
              <a:rPr lang="en-US" dirty="0"/>
              <a:t>to ER with hematuria</a:t>
            </a:r>
          </a:p>
          <a:p>
            <a:pPr>
              <a:spcBef>
                <a:spcPts val="1200"/>
              </a:spcBef>
            </a:pPr>
            <a:r>
              <a:rPr lang="en-US" dirty="0"/>
              <a:t>The patient was admitted and discharged with a Foley catheter due to urinary retention, a catheter was exchanged, </a:t>
            </a:r>
            <a:br>
              <a:rPr lang="en-US" dirty="0"/>
            </a:br>
            <a:r>
              <a:rPr lang="en-US" dirty="0"/>
              <a:t>and the patient had difficulty urinating</a:t>
            </a:r>
          </a:p>
          <a:p>
            <a:pPr>
              <a:spcBef>
                <a:spcPts val="1200"/>
              </a:spcBef>
            </a:pPr>
            <a:r>
              <a:rPr lang="en-US" dirty="0"/>
              <a:t>Patient was having abdominal pain due </a:t>
            </a:r>
            <a:br>
              <a:rPr lang="en-US" dirty="0"/>
            </a:br>
            <a:r>
              <a:rPr lang="en-US" dirty="0"/>
              <a:t>to urinary retention</a:t>
            </a:r>
          </a:p>
        </p:txBody>
      </p:sp>
      <p:sp>
        <p:nvSpPr>
          <p:cNvPr id="4" name="Text Placeholder 3">
            <a:extLst>
              <a:ext uri="{FF2B5EF4-FFF2-40B4-BE49-F238E27FC236}">
                <a16:creationId xmlns:a16="http://schemas.microsoft.com/office/drawing/2014/main" id="{CDD7D9C8-68F7-85BB-2A80-BDB4D0438493}"/>
              </a:ext>
            </a:extLst>
          </p:cNvPr>
          <p:cNvSpPr>
            <a:spLocks noGrp="1"/>
          </p:cNvSpPr>
          <p:nvPr>
            <p:ph type="body" sz="quarter" idx="11"/>
          </p:nvPr>
        </p:nvSpPr>
        <p:spPr>
          <a:xfrm>
            <a:off x="490538" y="312517"/>
            <a:ext cx="7954962" cy="369332"/>
          </a:xfrm>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solidFill>
                  <a:schemeClr val="bg1"/>
                </a:solidFill>
                <a:latin typeface="Arial Nova" panose="020B0504020202020204" pitchFamily="34" charset="0"/>
                <a:cs typeface="Montserrat SemiBold"/>
              </a:rPr>
              <a:t>#4</a:t>
            </a:r>
            <a:endParaRPr lang="en-US" sz="2400" b="1" dirty="0">
              <a:solidFill>
                <a:schemeClr val="bg1"/>
              </a:solidFill>
              <a:latin typeface="Arial Nova" panose="020B0504020202020204" pitchFamily="34" charset="0"/>
              <a:cs typeface="Montserrat SemiBold"/>
            </a:endParaRPr>
          </a:p>
        </p:txBody>
      </p:sp>
      <p:sp>
        <p:nvSpPr>
          <p:cNvPr id="5" name="Text Placeholder 4">
            <a:extLst>
              <a:ext uri="{FF2B5EF4-FFF2-40B4-BE49-F238E27FC236}">
                <a16:creationId xmlns:a16="http://schemas.microsoft.com/office/drawing/2014/main" id="{D89AC0D5-F208-4A27-3EE0-8C241152B652}"/>
              </a:ext>
            </a:extLst>
          </p:cNvPr>
          <p:cNvSpPr>
            <a:spLocks noGrp="1"/>
          </p:cNvSpPr>
          <p:nvPr>
            <p:ph type="body" sz="quarter" idx="12"/>
          </p:nvPr>
        </p:nvSpPr>
        <p:spPr/>
        <p:txBody>
          <a:bodyPr/>
          <a:lstStyle/>
          <a:p>
            <a:r>
              <a:rPr lang="en-US" dirty="0"/>
              <a:t>Male, 65 years old</a:t>
            </a:r>
          </a:p>
        </p:txBody>
      </p:sp>
      <p:pic>
        <p:nvPicPr>
          <p:cNvPr id="7" name="Picture Placeholder 6" descr="A person with a blanket around his neck&#10;&#10;AI-generated content may be incorrect.">
            <a:extLst>
              <a:ext uri="{FF2B5EF4-FFF2-40B4-BE49-F238E27FC236}">
                <a16:creationId xmlns:a16="http://schemas.microsoft.com/office/drawing/2014/main" id="{71EA1ACC-7DD5-1092-B1D6-EAC2D24AB33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723" r="16800"/>
          <a:stretch/>
        </p:blipFill>
        <p:spPr>
          <a:xfrm>
            <a:off x="4760819" y="449298"/>
            <a:ext cx="3813175" cy="3720265"/>
          </a:xfrm>
          <a:ln>
            <a:noFill/>
          </a:ln>
        </p:spPr>
      </p:pic>
    </p:spTree>
    <p:extLst>
      <p:ext uri="{BB962C8B-B14F-4D97-AF65-F5344CB8AC3E}">
        <p14:creationId xmlns:p14="http://schemas.microsoft.com/office/powerpoint/2010/main" val="177039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478DD-20E8-6DAA-91F0-71F8EF990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5C5F03-539A-92F5-97A7-9835248ABF59}"/>
              </a:ext>
            </a:extLst>
          </p:cNvPr>
          <p:cNvSpPr>
            <a:spLocks noGrp="1"/>
          </p:cNvSpPr>
          <p:nvPr>
            <p:ph type="title"/>
          </p:nvPr>
        </p:nvSpPr>
        <p:spPr/>
        <p:txBody>
          <a:bodyPr/>
          <a:lstStyle/>
          <a:p>
            <a:r>
              <a:rPr lang="en-US" dirty="0"/>
              <a:t>Analysis with </a:t>
            </a:r>
            <a:br>
              <a:rPr lang="en-US" dirty="0"/>
            </a:br>
            <a:r>
              <a:rPr lang="en-US" b="1" dirty="0" err="1"/>
              <a:t>DxU</a:t>
            </a:r>
            <a:r>
              <a:rPr lang="en-US" b="1" dirty="0"/>
              <a:t> Iris </a:t>
            </a:r>
            <a:r>
              <a:rPr lang="en-US" dirty="0"/>
              <a:t>Technology</a:t>
            </a:r>
          </a:p>
        </p:txBody>
      </p:sp>
      <p:sp>
        <p:nvSpPr>
          <p:cNvPr id="3" name="Text Placeholder 2">
            <a:extLst>
              <a:ext uri="{FF2B5EF4-FFF2-40B4-BE49-F238E27FC236}">
                <a16:creationId xmlns:a16="http://schemas.microsoft.com/office/drawing/2014/main" id="{52557D1B-75A6-DAD0-4B37-67DEB4E791F3}"/>
              </a:ext>
            </a:extLst>
          </p:cNvPr>
          <p:cNvSpPr>
            <a:spLocks noGrp="1"/>
          </p:cNvSpPr>
          <p:nvPr>
            <p:ph type="body" sz="quarter" idx="11"/>
          </p:nvPr>
        </p:nvSpPr>
        <p:spPr>
          <a:xfrm>
            <a:off x="539749" y="312517"/>
            <a:ext cx="7954962" cy="369332"/>
          </a:xfrm>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solidFill>
                  <a:schemeClr val="bg1"/>
                </a:solidFill>
                <a:latin typeface="Arial Nova" panose="020B0504020202020204" pitchFamily="34" charset="0"/>
                <a:cs typeface="Montserrat SemiBold"/>
              </a:rPr>
              <a:t>#4</a:t>
            </a:r>
            <a:endParaRPr lang="en-US" sz="2400" b="1" dirty="0">
              <a:solidFill>
                <a:schemeClr val="bg1"/>
              </a:solidFill>
              <a:latin typeface="Arial Nova" panose="020B0504020202020204" pitchFamily="34" charset="0"/>
              <a:cs typeface="Montserrat SemiBold"/>
            </a:endParaRPr>
          </a:p>
        </p:txBody>
      </p:sp>
      <p:grpSp>
        <p:nvGrpSpPr>
          <p:cNvPr id="4" name="Group 3">
            <a:extLst>
              <a:ext uri="{FF2B5EF4-FFF2-40B4-BE49-F238E27FC236}">
                <a16:creationId xmlns:a16="http://schemas.microsoft.com/office/drawing/2014/main" id="{AE682906-5363-6622-56FF-CBB4D7E147D2}"/>
              </a:ext>
            </a:extLst>
          </p:cNvPr>
          <p:cNvGrpSpPr/>
          <p:nvPr/>
        </p:nvGrpSpPr>
        <p:grpSpPr>
          <a:xfrm>
            <a:off x="539750" y="2996428"/>
            <a:ext cx="7848600" cy="4858522"/>
            <a:chOff x="577374" y="3539838"/>
            <a:chExt cx="5245474" cy="3247108"/>
          </a:xfrm>
        </p:grpSpPr>
        <p:pic>
          <p:nvPicPr>
            <p:cNvPr id="5" name="bg object 21">
              <a:extLst>
                <a:ext uri="{FF2B5EF4-FFF2-40B4-BE49-F238E27FC236}">
                  <a16:creationId xmlns:a16="http://schemas.microsoft.com/office/drawing/2014/main" id="{397925D3-67FB-17BB-8240-7DECCA85D159}"/>
                </a:ext>
              </a:extLst>
            </p:cNvPr>
            <p:cNvPicPr/>
            <p:nvPr/>
          </p:nvPicPr>
          <p:blipFill>
            <a:blip r:embed="rId2" cstate="print"/>
            <a:stretch>
              <a:fillRect/>
            </a:stretch>
          </p:blipFill>
          <p:spPr>
            <a:xfrm>
              <a:off x="577374" y="3539838"/>
              <a:ext cx="3123815" cy="2419457"/>
            </a:xfrm>
            <a:prstGeom prst="rect">
              <a:avLst/>
            </a:prstGeom>
          </p:spPr>
        </p:pic>
        <p:pic>
          <p:nvPicPr>
            <p:cNvPr id="6" name="bg object 20">
              <a:extLst>
                <a:ext uri="{FF2B5EF4-FFF2-40B4-BE49-F238E27FC236}">
                  <a16:creationId xmlns:a16="http://schemas.microsoft.com/office/drawing/2014/main" id="{991049BD-C173-4F43-D4CD-325265779DA0}"/>
                </a:ext>
              </a:extLst>
            </p:cNvPr>
            <p:cNvPicPr/>
            <p:nvPr/>
          </p:nvPicPr>
          <p:blipFill>
            <a:blip r:embed="rId3" cstate="print"/>
            <a:stretch>
              <a:fillRect/>
            </a:stretch>
          </p:blipFill>
          <p:spPr>
            <a:xfrm>
              <a:off x="2698115" y="4352090"/>
              <a:ext cx="3124733" cy="2434856"/>
            </a:xfrm>
            <a:prstGeom prst="rect">
              <a:avLst/>
            </a:prstGeom>
          </p:spPr>
        </p:pic>
      </p:grpSp>
    </p:spTree>
    <p:extLst>
      <p:ext uri="{BB962C8B-B14F-4D97-AF65-F5344CB8AC3E}">
        <p14:creationId xmlns:p14="http://schemas.microsoft.com/office/powerpoint/2010/main" val="3602428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5613A-B75E-10BF-5776-A6FB4B87E2D5}"/>
            </a:ext>
          </a:extLst>
        </p:cNvPr>
        <p:cNvGrpSpPr/>
        <p:nvPr/>
      </p:nvGrpSpPr>
      <p:grpSpPr>
        <a:xfrm>
          <a:off x="0" y="0"/>
          <a:ext cx="0" cy="0"/>
          <a:chOff x="0" y="0"/>
          <a:chExt cx="0" cy="0"/>
        </a:xfrm>
      </p:grpSpPr>
      <p:pic>
        <p:nvPicPr>
          <p:cNvPr id="4" name="object 4">
            <a:extLst>
              <a:ext uri="{FF2B5EF4-FFF2-40B4-BE49-F238E27FC236}">
                <a16:creationId xmlns:a16="http://schemas.microsoft.com/office/drawing/2014/main" id="{BE145375-F079-2345-C5C7-C5879D106F45}"/>
              </a:ext>
            </a:extLst>
          </p:cNvPr>
          <p:cNvPicPr/>
          <p:nvPr/>
        </p:nvPicPr>
        <p:blipFill>
          <a:blip r:embed="rId2" cstate="print"/>
          <a:stretch>
            <a:fillRect/>
          </a:stretch>
        </p:blipFill>
        <p:spPr>
          <a:xfrm>
            <a:off x="-6817069" y="3055619"/>
            <a:ext cx="312419" cy="295655"/>
          </a:xfrm>
          <a:prstGeom prst="rect">
            <a:avLst/>
          </a:prstGeom>
        </p:spPr>
      </p:pic>
      <p:sp>
        <p:nvSpPr>
          <p:cNvPr id="18" name="Title 17">
            <a:extLst>
              <a:ext uri="{FF2B5EF4-FFF2-40B4-BE49-F238E27FC236}">
                <a16:creationId xmlns:a16="http://schemas.microsoft.com/office/drawing/2014/main" id="{24BD234B-50B2-1A4F-9E45-B359CE64714B}"/>
              </a:ext>
            </a:extLst>
          </p:cNvPr>
          <p:cNvSpPr>
            <a:spLocks noGrp="1"/>
          </p:cNvSpPr>
          <p:nvPr>
            <p:ph type="title"/>
          </p:nvPr>
        </p:nvSpPr>
        <p:spPr/>
        <p:txBody>
          <a:bodyPr/>
          <a:lstStyle/>
          <a:p>
            <a:r>
              <a:rPr lang="en-US" sz="4400" dirty="0"/>
              <a:t>Urine Chemistry Results</a:t>
            </a:r>
          </a:p>
        </p:txBody>
      </p:sp>
      <p:sp>
        <p:nvSpPr>
          <p:cNvPr id="6" name="Text Placeholder 5">
            <a:extLst>
              <a:ext uri="{FF2B5EF4-FFF2-40B4-BE49-F238E27FC236}">
                <a16:creationId xmlns:a16="http://schemas.microsoft.com/office/drawing/2014/main" id="{F7224B73-3459-0F63-616F-6C5FA1D58CEE}"/>
              </a:ext>
            </a:extLst>
          </p:cNvPr>
          <p:cNvSpPr>
            <a:spLocks noGrp="1"/>
          </p:cNvSpPr>
          <p:nvPr>
            <p:ph type="body" sz="quarter" idx="11"/>
          </p:nvPr>
        </p:nvSpPr>
        <p:spPr>
          <a:xfrm>
            <a:off x="490538" y="312517"/>
            <a:ext cx="7954962" cy="369332"/>
          </a:xfrm>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solidFill>
                  <a:schemeClr val="bg1"/>
                </a:solidFill>
                <a:latin typeface="Arial Nova" panose="020B0504020202020204" pitchFamily="34" charset="0"/>
                <a:cs typeface="Montserrat SemiBold"/>
              </a:rPr>
              <a:t>#4</a:t>
            </a:r>
            <a:endParaRPr lang="en-US" sz="2400" b="1" dirty="0">
              <a:solidFill>
                <a:schemeClr val="bg1"/>
              </a:solidFill>
              <a:latin typeface="Arial Nova" panose="020B0504020202020204" pitchFamily="34" charset="0"/>
              <a:cs typeface="Montserrat SemiBold"/>
            </a:endParaRPr>
          </a:p>
        </p:txBody>
      </p:sp>
      <p:pic>
        <p:nvPicPr>
          <p:cNvPr id="19" name="object 11">
            <a:extLst>
              <a:ext uri="{FF2B5EF4-FFF2-40B4-BE49-F238E27FC236}">
                <a16:creationId xmlns:a16="http://schemas.microsoft.com/office/drawing/2014/main" id="{8B17BB13-BC9D-35BB-0382-EA9766941505}"/>
              </a:ext>
            </a:extLst>
          </p:cNvPr>
          <p:cNvPicPr/>
          <p:nvPr/>
        </p:nvPicPr>
        <p:blipFill>
          <a:blip r:embed="rId3">
            <a:extLst>
              <a:ext uri="{96DAC541-7B7A-43D3-8B79-37D633B846F1}">
                <asvg:svgBlip xmlns:asvg="http://schemas.microsoft.com/office/drawing/2016/SVG/main" r:embed="rId4"/>
              </a:ext>
            </a:extLst>
          </a:blip>
          <a:srcRect l="12397" t="32371" r="13298" b="27099"/>
          <a:stretch/>
        </p:blipFill>
        <p:spPr>
          <a:xfrm>
            <a:off x="387350" y="7824729"/>
            <a:ext cx="2178611" cy="792221"/>
          </a:xfrm>
          <a:prstGeom prst="rect">
            <a:avLst/>
          </a:prstGeom>
        </p:spPr>
      </p:pic>
      <p:graphicFrame>
        <p:nvGraphicFramePr>
          <p:cNvPr id="7" name="object 9">
            <a:extLst>
              <a:ext uri="{FF2B5EF4-FFF2-40B4-BE49-F238E27FC236}">
                <a16:creationId xmlns:a16="http://schemas.microsoft.com/office/drawing/2014/main" id="{0D5CC249-6444-ECD5-73AB-6EC6C34337B0}"/>
              </a:ext>
            </a:extLst>
          </p:cNvPr>
          <p:cNvGraphicFramePr>
            <a:graphicFrameLocks noGrp="1"/>
          </p:cNvGraphicFramePr>
          <p:nvPr>
            <p:extLst>
              <p:ext uri="{D42A27DB-BD31-4B8C-83A1-F6EECF244321}">
                <p14:modId xmlns:p14="http://schemas.microsoft.com/office/powerpoint/2010/main" val="2347166639"/>
              </p:ext>
            </p:extLst>
          </p:nvPr>
        </p:nvGraphicFramePr>
        <p:xfrm>
          <a:off x="497456" y="2139950"/>
          <a:ext cx="7948481" cy="5410221"/>
        </p:xfrm>
        <a:graphic>
          <a:graphicData uri="http://schemas.openxmlformats.org/drawingml/2006/table">
            <a:tbl>
              <a:tblPr firstRow="1" bandRow="1">
                <a:tableStyleId>{2D5ABB26-0587-4C30-8999-92F81FD0307C}</a:tableStyleId>
              </a:tblPr>
              <a:tblGrid>
                <a:gridCol w="2050225">
                  <a:extLst>
                    <a:ext uri="{9D8B030D-6E8A-4147-A177-3AD203B41FA5}">
                      <a16:colId xmlns:a16="http://schemas.microsoft.com/office/drawing/2014/main" val="20000"/>
                    </a:ext>
                  </a:extLst>
                </a:gridCol>
                <a:gridCol w="1864964">
                  <a:extLst>
                    <a:ext uri="{9D8B030D-6E8A-4147-A177-3AD203B41FA5}">
                      <a16:colId xmlns:a16="http://schemas.microsoft.com/office/drawing/2014/main" val="20001"/>
                    </a:ext>
                  </a:extLst>
                </a:gridCol>
                <a:gridCol w="2496395">
                  <a:extLst>
                    <a:ext uri="{9D8B030D-6E8A-4147-A177-3AD203B41FA5}">
                      <a16:colId xmlns:a16="http://schemas.microsoft.com/office/drawing/2014/main" val="20002"/>
                    </a:ext>
                  </a:extLst>
                </a:gridCol>
                <a:gridCol w="1536897">
                  <a:extLst>
                    <a:ext uri="{9D8B030D-6E8A-4147-A177-3AD203B41FA5}">
                      <a16:colId xmlns:a16="http://schemas.microsoft.com/office/drawing/2014/main" val="20003"/>
                    </a:ext>
                  </a:extLst>
                </a:gridCol>
              </a:tblGrid>
              <a:tr h="401709">
                <a:tc>
                  <a:txBody>
                    <a:bodyPr/>
                    <a:lstStyle/>
                    <a:p>
                      <a:pPr marR="97155" algn="ctr">
                        <a:lnSpc>
                          <a:spcPct val="100000"/>
                        </a:lnSpc>
                        <a:spcBef>
                          <a:spcPts val="695"/>
                        </a:spcBef>
                      </a:pPr>
                      <a:r>
                        <a:rPr sz="1400" b="1" spc="-20" dirty="0">
                          <a:solidFill>
                            <a:schemeClr val="bg1"/>
                          </a:solidFill>
                          <a:latin typeface="Arial Nova" panose="020B0504020202020204" pitchFamily="34" charset="0"/>
                          <a:cs typeface="Montserrat"/>
                        </a:rPr>
                        <a:t>TEST</a:t>
                      </a:r>
                      <a:endParaRPr sz="1400" dirty="0">
                        <a:solidFill>
                          <a:schemeClr val="bg1"/>
                        </a:solidFill>
                        <a:latin typeface="Arial Nova" panose="020B0504020202020204" pitchFamily="34" charset="0"/>
                        <a:cs typeface="Montserrat"/>
                      </a:endParaRPr>
                    </a:p>
                  </a:txBody>
                  <a:tcPr marL="0" marR="0" marT="88265" marB="0">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a:solidFill>
                        <a:srgbClr val="A4A4A4"/>
                      </a:solidFill>
                      <a:prstDash val="solid"/>
                    </a:lnB>
                    <a:solidFill>
                      <a:schemeClr val="tx2"/>
                    </a:solidFill>
                  </a:tcPr>
                </a:tc>
                <a:tc>
                  <a:txBody>
                    <a:bodyPr/>
                    <a:lstStyle/>
                    <a:p>
                      <a:pPr marR="75565" algn="ctr">
                        <a:lnSpc>
                          <a:spcPct val="100000"/>
                        </a:lnSpc>
                        <a:spcBef>
                          <a:spcPts val="695"/>
                        </a:spcBef>
                      </a:pPr>
                      <a:r>
                        <a:rPr sz="1400" b="1" spc="-10" dirty="0">
                          <a:solidFill>
                            <a:schemeClr val="bg1"/>
                          </a:solidFill>
                          <a:latin typeface="Arial Nova" panose="020B0504020202020204" pitchFamily="34" charset="0"/>
                          <a:cs typeface="Montserrat"/>
                        </a:rPr>
                        <a:t>RESULT</a:t>
                      </a:r>
                      <a:endParaRPr sz="1400" dirty="0">
                        <a:solidFill>
                          <a:schemeClr val="bg1"/>
                        </a:solidFill>
                        <a:latin typeface="Arial Nova" panose="020B0504020202020204" pitchFamily="34" charset="0"/>
                        <a:cs typeface="Montserrat"/>
                      </a:endParaRPr>
                    </a:p>
                  </a:txBody>
                  <a:tcPr marL="0" marR="0" marT="882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cap="flat" cmpd="sng" algn="ctr">
                      <a:solidFill>
                        <a:srgbClr val="A4A4A4"/>
                      </a:solidFill>
                      <a:prstDash val="solid"/>
                      <a:round/>
                      <a:headEnd type="none" w="med" len="med"/>
                      <a:tailEnd type="none" w="med" len="med"/>
                    </a:lnB>
                    <a:solidFill>
                      <a:schemeClr val="tx2"/>
                    </a:solidFill>
                  </a:tcPr>
                </a:tc>
                <a:tc>
                  <a:txBody>
                    <a:bodyPr/>
                    <a:lstStyle/>
                    <a:p>
                      <a:pPr marL="66040" algn="ctr">
                        <a:lnSpc>
                          <a:spcPct val="100000"/>
                        </a:lnSpc>
                        <a:spcBef>
                          <a:spcPts val="695"/>
                        </a:spcBef>
                      </a:pPr>
                      <a:r>
                        <a:rPr sz="1400" b="1" dirty="0">
                          <a:solidFill>
                            <a:schemeClr val="bg1"/>
                          </a:solidFill>
                          <a:latin typeface="Arial Nova" panose="020B0504020202020204" pitchFamily="34" charset="0"/>
                          <a:cs typeface="Montserrat"/>
                        </a:rPr>
                        <a:t>NORMAL</a:t>
                      </a:r>
                      <a:r>
                        <a:rPr sz="1400" b="1" spc="65" dirty="0">
                          <a:solidFill>
                            <a:schemeClr val="bg1"/>
                          </a:solidFill>
                          <a:latin typeface="Arial Nova" panose="020B0504020202020204" pitchFamily="34" charset="0"/>
                          <a:cs typeface="Montserrat"/>
                        </a:rPr>
                        <a:t> </a:t>
                      </a:r>
                      <a:r>
                        <a:rPr sz="1400" b="1" spc="-10" dirty="0">
                          <a:solidFill>
                            <a:schemeClr val="bg1"/>
                          </a:solidFill>
                          <a:latin typeface="Arial Nova" panose="020B0504020202020204" pitchFamily="34" charset="0"/>
                          <a:cs typeface="Montserrat"/>
                        </a:rPr>
                        <a:t>VALUE*</a:t>
                      </a:r>
                      <a:endParaRPr sz="1400" dirty="0">
                        <a:solidFill>
                          <a:schemeClr val="bg1"/>
                        </a:solidFill>
                        <a:latin typeface="Arial Nova" panose="020B0504020202020204" pitchFamily="34" charset="0"/>
                        <a:cs typeface="Montserrat"/>
                      </a:endParaRPr>
                    </a:p>
                  </a:txBody>
                  <a:tcPr marL="0" marR="0" marT="882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cap="flat" cmpd="sng" algn="ctr">
                      <a:solidFill>
                        <a:srgbClr val="A4A4A4"/>
                      </a:solidFill>
                      <a:prstDash val="solid"/>
                      <a:round/>
                      <a:headEnd type="none" w="med" len="med"/>
                      <a:tailEnd type="none" w="med" len="med"/>
                    </a:lnB>
                    <a:solidFill>
                      <a:schemeClr val="tx2"/>
                    </a:solidFill>
                  </a:tcPr>
                </a:tc>
                <a:tc>
                  <a:txBody>
                    <a:bodyPr/>
                    <a:lstStyle/>
                    <a:p>
                      <a:pPr marL="45720" algn="ctr">
                        <a:lnSpc>
                          <a:spcPct val="100000"/>
                        </a:lnSpc>
                        <a:spcBef>
                          <a:spcPts val="695"/>
                        </a:spcBef>
                      </a:pPr>
                      <a:r>
                        <a:rPr sz="1400" b="1" spc="-20" dirty="0">
                          <a:solidFill>
                            <a:schemeClr val="bg1"/>
                          </a:solidFill>
                          <a:latin typeface="Arial Nova" panose="020B0504020202020204" pitchFamily="34" charset="0"/>
                          <a:cs typeface="Montserrat"/>
                        </a:rPr>
                        <a:t>FLAG</a:t>
                      </a:r>
                      <a:endParaRPr sz="1400" dirty="0">
                        <a:solidFill>
                          <a:schemeClr val="bg1"/>
                        </a:solidFill>
                        <a:latin typeface="Arial Nova" panose="020B0504020202020204" pitchFamily="34" charset="0"/>
                        <a:cs typeface="Montserrat"/>
                      </a:endParaRPr>
                    </a:p>
                  </a:txBody>
                  <a:tcPr marL="0" marR="0" marT="88265" marB="0">
                    <a:lnL w="6350" cap="flat" cmpd="sng" algn="ctr">
                      <a:solidFill>
                        <a:schemeClr val="bg1">
                          <a:lumMod val="65000"/>
                        </a:schemeClr>
                      </a:solidFill>
                      <a:prstDash val="solid"/>
                      <a:round/>
                      <a:headEnd type="none" w="med" len="med"/>
                      <a:tailEnd type="none" w="med" len="med"/>
                    </a:lnL>
                    <a:lnT w="12700">
                      <a:solidFill>
                        <a:srgbClr val="A4A4A4"/>
                      </a:solidFill>
                      <a:prstDash val="solid"/>
                    </a:lnT>
                    <a:lnB w="12700" cap="flat" cmpd="sng" algn="ctr">
                      <a:solidFill>
                        <a:srgbClr val="A4A4A4"/>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417376">
                <a:tc>
                  <a:txBody>
                    <a:bodyPr/>
                    <a:lstStyle/>
                    <a:p>
                      <a:pPr marR="100330" algn="ctr">
                        <a:lnSpc>
                          <a:spcPct val="100000"/>
                        </a:lnSpc>
                        <a:spcBef>
                          <a:spcPts val="755"/>
                        </a:spcBef>
                      </a:pPr>
                      <a:r>
                        <a:rPr sz="1400" b="1" spc="-10" dirty="0">
                          <a:solidFill>
                            <a:schemeClr val="tx1"/>
                          </a:solidFill>
                          <a:latin typeface="Arial Nova" panose="020B0504020202020204" pitchFamily="34" charset="0"/>
                          <a:cs typeface="Montserrat"/>
                        </a:rPr>
                        <a:t>Glucose</a:t>
                      </a:r>
                      <a:endParaRPr sz="1400" dirty="0">
                        <a:solidFill>
                          <a:schemeClr val="tx1"/>
                        </a:solidFill>
                        <a:latin typeface="Arial Nova" panose="020B0504020202020204" pitchFamily="34" charset="0"/>
                        <a:cs typeface="Montserrat"/>
                      </a:endParaRPr>
                    </a:p>
                  </a:txBody>
                  <a:tcPr marL="0" marR="0" marT="95885" marB="0">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marR="97790" algn="ctr">
                        <a:lnSpc>
                          <a:spcPct val="100000"/>
                        </a:lnSpc>
                        <a:spcBef>
                          <a:spcPts val="755"/>
                        </a:spcBef>
                      </a:pPr>
                      <a:r>
                        <a:rPr sz="1400" spc="-35" dirty="0">
                          <a:solidFill>
                            <a:schemeClr val="tx1"/>
                          </a:solidFill>
                          <a:latin typeface="Arial Nova" panose="020B0504020202020204" pitchFamily="34" charset="0"/>
                          <a:cs typeface="Montserrat"/>
                        </a:rPr>
                        <a:t>&gt;1000</a:t>
                      </a:r>
                      <a:r>
                        <a:rPr sz="1400" spc="-55" dirty="0">
                          <a:solidFill>
                            <a:schemeClr val="tx1"/>
                          </a:solidFill>
                          <a:latin typeface="Arial Nova" panose="020B0504020202020204" pitchFamily="34" charset="0"/>
                          <a:cs typeface="Montserrat"/>
                        </a:rPr>
                        <a:t> </a:t>
                      </a:r>
                      <a:r>
                        <a:rPr sz="1400" spc="-10" dirty="0">
                          <a:solidFill>
                            <a:schemeClr val="tx1"/>
                          </a:solidFill>
                          <a:latin typeface="Arial Nova" panose="020B0504020202020204" pitchFamily="34" charset="0"/>
                          <a:cs typeface="Montserrat"/>
                        </a:rPr>
                        <a:t>mg/dl</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marL="65405" algn="ctr">
                        <a:lnSpc>
                          <a:spcPct val="100000"/>
                        </a:lnSpc>
                        <a:spcBef>
                          <a:spcPts val="755"/>
                        </a:spcBef>
                      </a:pPr>
                      <a:r>
                        <a:rPr sz="1400" b="1" spc="-10" dirty="0">
                          <a:solidFill>
                            <a:schemeClr val="tx1"/>
                          </a:solidFill>
                          <a:latin typeface="Arial Nova" panose="020B0504020202020204" pitchFamily="34" charset="0"/>
                          <a:cs typeface="Montserrat"/>
                        </a:rPr>
                        <a:t>Negative</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a:lnSpc>
                          <a:spcPct val="100000"/>
                        </a:lnSpc>
                      </a:pPr>
                      <a:endParaRPr sz="110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lnT w="12700">
                      <a:solidFill>
                        <a:srgbClr val="A4A4A4"/>
                      </a:solidFill>
                      <a:prstDash val="solid"/>
                    </a:lnT>
                    <a:solidFill>
                      <a:srgbClr val="A4A4A4">
                        <a:alpha val="19999"/>
                      </a:srgbClr>
                    </a:solidFill>
                  </a:tcPr>
                </a:tc>
                <a:extLst>
                  <a:ext uri="{0D108BD9-81ED-4DB2-BD59-A6C34878D82A}">
                    <a16:rowId xmlns:a16="http://schemas.microsoft.com/office/drawing/2014/main" val="10001"/>
                  </a:ext>
                </a:extLst>
              </a:tr>
              <a:tr h="417376">
                <a:tc>
                  <a:txBody>
                    <a:bodyPr/>
                    <a:lstStyle/>
                    <a:p>
                      <a:pPr marR="98425" algn="ctr">
                        <a:lnSpc>
                          <a:spcPct val="100000"/>
                        </a:lnSpc>
                        <a:spcBef>
                          <a:spcPts val="755"/>
                        </a:spcBef>
                      </a:pPr>
                      <a:r>
                        <a:rPr sz="1400" b="1" spc="-10" dirty="0">
                          <a:solidFill>
                            <a:schemeClr val="tx1"/>
                          </a:solidFill>
                          <a:latin typeface="Arial Nova" panose="020B0504020202020204" pitchFamily="34" charset="0"/>
                          <a:cs typeface="Montserrat"/>
                        </a:rPr>
                        <a:t>Protein</a:t>
                      </a:r>
                      <a:endParaRPr sz="1400">
                        <a:solidFill>
                          <a:schemeClr val="tx1"/>
                        </a:solidFill>
                        <a:latin typeface="Arial Nova" panose="020B0504020202020204" pitchFamily="34" charset="0"/>
                        <a:cs typeface="Montserrat"/>
                      </a:endParaRPr>
                    </a:p>
                  </a:txBody>
                  <a:tcPr marL="0" marR="0" marT="95885" marB="0">
                    <a:lnR w="6350" cap="flat" cmpd="sng" algn="ctr">
                      <a:solidFill>
                        <a:schemeClr val="bg1">
                          <a:lumMod val="65000"/>
                        </a:schemeClr>
                      </a:solidFill>
                      <a:prstDash val="solid"/>
                      <a:round/>
                      <a:headEnd type="none" w="med" len="med"/>
                      <a:tailEnd type="none" w="med" len="med"/>
                    </a:lnR>
                  </a:tcPr>
                </a:tc>
                <a:tc>
                  <a:txBody>
                    <a:bodyPr/>
                    <a:lstStyle/>
                    <a:p>
                      <a:pPr marR="95885" algn="ctr">
                        <a:lnSpc>
                          <a:spcPct val="100000"/>
                        </a:lnSpc>
                        <a:spcBef>
                          <a:spcPts val="755"/>
                        </a:spcBef>
                      </a:pPr>
                      <a:r>
                        <a:rPr sz="1400" dirty="0">
                          <a:solidFill>
                            <a:schemeClr val="tx1"/>
                          </a:solidFill>
                          <a:latin typeface="Arial Nova" panose="020B0504020202020204" pitchFamily="34" charset="0"/>
                          <a:cs typeface="Montserrat"/>
                        </a:rPr>
                        <a:t>50</a:t>
                      </a:r>
                      <a:r>
                        <a:rPr sz="1400" spc="-90" dirty="0">
                          <a:solidFill>
                            <a:schemeClr val="tx1"/>
                          </a:solidFill>
                          <a:latin typeface="Arial Nova" panose="020B0504020202020204" pitchFamily="34" charset="0"/>
                          <a:cs typeface="Montserrat"/>
                        </a:rPr>
                        <a:t> </a:t>
                      </a:r>
                      <a:r>
                        <a:rPr sz="1400" spc="-10" dirty="0">
                          <a:solidFill>
                            <a:schemeClr val="tx1"/>
                          </a:solidFill>
                          <a:latin typeface="Arial Nova" panose="020B0504020202020204" pitchFamily="34" charset="0"/>
                          <a:cs typeface="Montserrat"/>
                        </a:rPr>
                        <a:t>mg/dl</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66040" algn="ctr">
                        <a:lnSpc>
                          <a:spcPct val="100000"/>
                        </a:lnSpc>
                        <a:spcBef>
                          <a:spcPts val="755"/>
                        </a:spcBef>
                      </a:pPr>
                      <a:r>
                        <a:rPr sz="1400" b="1" spc="-10" dirty="0">
                          <a:solidFill>
                            <a:schemeClr val="tx1"/>
                          </a:solidFill>
                          <a:latin typeface="Arial Nova" panose="020B0504020202020204" pitchFamily="34" charset="0"/>
                          <a:cs typeface="Montserrat"/>
                        </a:rPr>
                        <a:t>Negative</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65405" algn="ctr">
                        <a:lnSpc>
                          <a:spcPct val="100000"/>
                        </a:lnSpc>
                        <a:spcBef>
                          <a:spcPts val="755"/>
                        </a:spcBef>
                      </a:pPr>
                      <a:r>
                        <a:rPr sz="1400" b="1" spc="10" dirty="0">
                          <a:solidFill>
                            <a:schemeClr val="tx1"/>
                          </a:solidFill>
                          <a:latin typeface="Arial Nova" panose="020B0504020202020204" pitchFamily="34" charset="0"/>
                          <a:cs typeface="Montserrat"/>
                        </a:rPr>
                        <a:t>H</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002"/>
                  </a:ext>
                </a:extLst>
              </a:tr>
              <a:tr h="417376">
                <a:tc>
                  <a:txBody>
                    <a:bodyPr/>
                    <a:lstStyle/>
                    <a:p>
                      <a:pPr marR="98425" algn="ctr">
                        <a:lnSpc>
                          <a:spcPct val="100000"/>
                        </a:lnSpc>
                        <a:spcBef>
                          <a:spcPts val="755"/>
                        </a:spcBef>
                      </a:pPr>
                      <a:r>
                        <a:rPr sz="1400" b="1" spc="-10" dirty="0">
                          <a:solidFill>
                            <a:schemeClr val="tx1"/>
                          </a:solidFill>
                          <a:latin typeface="Arial Nova" panose="020B0504020202020204" pitchFamily="34" charset="0"/>
                          <a:cs typeface="Montserrat"/>
                        </a:rPr>
                        <a:t>Bilirubin</a:t>
                      </a:r>
                      <a:endParaRPr sz="1400">
                        <a:solidFill>
                          <a:schemeClr val="tx1"/>
                        </a:solidFill>
                        <a:latin typeface="Arial Nova" panose="020B0504020202020204" pitchFamily="34" charset="0"/>
                        <a:cs typeface="Montserrat"/>
                      </a:endParaRPr>
                    </a:p>
                  </a:txBody>
                  <a:tcPr marL="0" marR="0" marT="95885" marB="0">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R="97790" algn="ctr">
                        <a:lnSpc>
                          <a:spcPct val="100000"/>
                        </a:lnSpc>
                        <a:spcBef>
                          <a:spcPts val="755"/>
                        </a:spcBef>
                      </a:pPr>
                      <a:r>
                        <a:rPr sz="1400" spc="-25" dirty="0">
                          <a:solidFill>
                            <a:schemeClr val="tx1"/>
                          </a:solidFill>
                          <a:latin typeface="Arial Nova" panose="020B0504020202020204" pitchFamily="34" charset="0"/>
                          <a:cs typeface="Montserrat"/>
                        </a:rPr>
                        <a:t>NEG</a:t>
                      </a:r>
                      <a:endParaRPr sz="140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66040" algn="ctr">
                        <a:lnSpc>
                          <a:spcPct val="100000"/>
                        </a:lnSpc>
                        <a:spcBef>
                          <a:spcPts val="755"/>
                        </a:spcBef>
                      </a:pPr>
                      <a:r>
                        <a:rPr sz="1400" b="1" spc="-10" dirty="0">
                          <a:solidFill>
                            <a:schemeClr val="tx1"/>
                          </a:solidFill>
                          <a:latin typeface="Arial Nova" panose="020B0504020202020204" pitchFamily="34" charset="0"/>
                          <a:cs typeface="Montserrat"/>
                        </a:rPr>
                        <a:t>Negative</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a:lnSpc>
                          <a:spcPct val="100000"/>
                        </a:lnSpc>
                      </a:pPr>
                      <a:endParaRPr sz="11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solidFill>
                      <a:srgbClr val="A4A4A4">
                        <a:alpha val="19999"/>
                      </a:srgbClr>
                    </a:solidFill>
                  </a:tcPr>
                </a:tc>
                <a:extLst>
                  <a:ext uri="{0D108BD9-81ED-4DB2-BD59-A6C34878D82A}">
                    <a16:rowId xmlns:a16="http://schemas.microsoft.com/office/drawing/2014/main" val="10003"/>
                  </a:ext>
                </a:extLst>
              </a:tr>
              <a:tr h="417376">
                <a:tc>
                  <a:txBody>
                    <a:bodyPr/>
                    <a:lstStyle/>
                    <a:p>
                      <a:pPr marR="98425" algn="ctr">
                        <a:lnSpc>
                          <a:spcPct val="100000"/>
                        </a:lnSpc>
                        <a:spcBef>
                          <a:spcPts val="755"/>
                        </a:spcBef>
                      </a:pPr>
                      <a:r>
                        <a:rPr sz="1400" b="1" spc="-10" dirty="0">
                          <a:solidFill>
                            <a:schemeClr val="tx1"/>
                          </a:solidFill>
                          <a:latin typeface="Arial Nova" panose="020B0504020202020204" pitchFamily="34" charset="0"/>
                          <a:cs typeface="Montserrat"/>
                        </a:rPr>
                        <a:t>Urobilinogen</a:t>
                      </a:r>
                      <a:endParaRPr sz="1400" dirty="0">
                        <a:solidFill>
                          <a:schemeClr val="tx1"/>
                        </a:solidFill>
                        <a:latin typeface="Arial Nova" panose="020B0504020202020204" pitchFamily="34" charset="0"/>
                        <a:cs typeface="Montserrat"/>
                      </a:endParaRPr>
                    </a:p>
                  </a:txBody>
                  <a:tcPr marL="0" marR="0" marT="95885" marB="0">
                    <a:lnR w="6350" cap="flat" cmpd="sng" algn="ctr">
                      <a:solidFill>
                        <a:schemeClr val="bg1">
                          <a:lumMod val="65000"/>
                        </a:schemeClr>
                      </a:solidFill>
                      <a:prstDash val="solid"/>
                      <a:round/>
                      <a:headEnd type="none" w="med" len="med"/>
                      <a:tailEnd type="none" w="med" len="med"/>
                    </a:lnR>
                  </a:tcPr>
                </a:tc>
                <a:tc>
                  <a:txBody>
                    <a:bodyPr/>
                    <a:lstStyle/>
                    <a:p>
                      <a:pPr marR="97155" algn="ctr">
                        <a:lnSpc>
                          <a:spcPct val="100000"/>
                        </a:lnSpc>
                        <a:spcBef>
                          <a:spcPts val="755"/>
                        </a:spcBef>
                      </a:pPr>
                      <a:r>
                        <a:rPr sz="1400" spc="-10" dirty="0">
                          <a:solidFill>
                            <a:schemeClr val="tx1"/>
                          </a:solidFill>
                          <a:latin typeface="Arial Nova" panose="020B0504020202020204" pitchFamily="34" charset="0"/>
                          <a:cs typeface="Montserrat"/>
                        </a:rPr>
                        <a:t>Normal</a:t>
                      </a:r>
                      <a:endParaRPr sz="140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67945" algn="ctr">
                        <a:lnSpc>
                          <a:spcPct val="100000"/>
                        </a:lnSpc>
                        <a:spcBef>
                          <a:spcPts val="755"/>
                        </a:spcBef>
                      </a:pPr>
                      <a:r>
                        <a:rPr sz="1400" b="1" spc="-10" dirty="0">
                          <a:solidFill>
                            <a:schemeClr val="tx1"/>
                          </a:solidFill>
                          <a:latin typeface="Arial Nova" panose="020B0504020202020204" pitchFamily="34" charset="0"/>
                          <a:cs typeface="Montserrat"/>
                        </a:rPr>
                        <a:t>Normal</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nSpc>
                          <a:spcPct val="100000"/>
                        </a:lnSpc>
                      </a:pPr>
                      <a:endParaRPr sz="11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004"/>
                  </a:ext>
                </a:extLst>
              </a:tr>
              <a:tr h="417376">
                <a:tc>
                  <a:txBody>
                    <a:bodyPr/>
                    <a:lstStyle/>
                    <a:p>
                      <a:pPr marR="99695" algn="ctr">
                        <a:lnSpc>
                          <a:spcPct val="100000"/>
                        </a:lnSpc>
                        <a:spcBef>
                          <a:spcPts val="755"/>
                        </a:spcBef>
                      </a:pPr>
                      <a:r>
                        <a:rPr sz="1400" b="1" spc="45" dirty="0">
                          <a:solidFill>
                            <a:schemeClr val="tx1"/>
                          </a:solidFill>
                          <a:latin typeface="Arial Nova" panose="020B0504020202020204" pitchFamily="34" charset="0"/>
                          <a:cs typeface="Montserrat"/>
                        </a:rPr>
                        <a:t>PH</a:t>
                      </a:r>
                      <a:endParaRPr sz="1400">
                        <a:solidFill>
                          <a:schemeClr val="tx1"/>
                        </a:solidFill>
                        <a:latin typeface="Arial Nova" panose="020B0504020202020204" pitchFamily="34" charset="0"/>
                        <a:cs typeface="Montserrat"/>
                      </a:endParaRPr>
                    </a:p>
                  </a:txBody>
                  <a:tcPr marL="0" marR="0" marT="95885" marB="0">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R="95885" algn="ctr">
                        <a:lnSpc>
                          <a:spcPct val="100000"/>
                        </a:lnSpc>
                        <a:spcBef>
                          <a:spcPts val="755"/>
                        </a:spcBef>
                      </a:pPr>
                      <a:r>
                        <a:rPr sz="1400" spc="-25" dirty="0">
                          <a:solidFill>
                            <a:schemeClr val="tx1"/>
                          </a:solidFill>
                          <a:latin typeface="Arial Nova" panose="020B0504020202020204" pitchFamily="34" charset="0"/>
                          <a:cs typeface="Montserrat"/>
                        </a:rPr>
                        <a:t>6.5</a:t>
                      </a:r>
                      <a:endParaRPr sz="140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68580" algn="ctr">
                        <a:lnSpc>
                          <a:spcPct val="100000"/>
                        </a:lnSpc>
                        <a:spcBef>
                          <a:spcPts val="755"/>
                        </a:spcBef>
                      </a:pPr>
                      <a:r>
                        <a:rPr sz="1400" b="1" spc="-60" dirty="0">
                          <a:solidFill>
                            <a:schemeClr val="tx1"/>
                          </a:solidFill>
                          <a:latin typeface="Arial Nova" panose="020B0504020202020204" pitchFamily="34" charset="0"/>
                          <a:cs typeface="Montserrat"/>
                        </a:rPr>
                        <a:t>5.0</a:t>
                      </a:r>
                      <a:r>
                        <a:rPr lang="en-US" sz="1400" b="1" spc="-60" dirty="0">
                          <a:solidFill>
                            <a:schemeClr val="tx1"/>
                          </a:solidFill>
                          <a:latin typeface="Arial Nova" panose="020B0504020202020204" pitchFamily="34" charset="0"/>
                          <a:cs typeface="Montserrat"/>
                        </a:rPr>
                        <a:t>–</a:t>
                      </a:r>
                      <a:r>
                        <a:rPr sz="1400" b="1" spc="-25" dirty="0">
                          <a:solidFill>
                            <a:schemeClr val="tx1"/>
                          </a:solidFill>
                          <a:latin typeface="Arial Nova" panose="020B0504020202020204" pitchFamily="34" charset="0"/>
                          <a:cs typeface="Montserrat"/>
                        </a:rPr>
                        <a:t>8.0</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a:lnSpc>
                          <a:spcPct val="100000"/>
                        </a:lnSpc>
                      </a:pPr>
                      <a:endParaRPr sz="11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solidFill>
                      <a:srgbClr val="A4A4A4">
                        <a:alpha val="19999"/>
                      </a:srgbClr>
                    </a:solidFill>
                  </a:tcPr>
                </a:tc>
                <a:extLst>
                  <a:ext uri="{0D108BD9-81ED-4DB2-BD59-A6C34878D82A}">
                    <a16:rowId xmlns:a16="http://schemas.microsoft.com/office/drawing/2014/main" val="10005"/>
                  </a:ext>
                </a:extLst>
              </a:tr>
              <a:tr h="417376">
                <a:tc>
                  <a:txBody>
                    <a:bodyPr/>
                    <a:lstStyle/>
                    <a:p>
                      <a:pPr marR="97790" algn="ctr">
                        <a:lnSpc>
                          <a:spcPct val="100000"/>
                        </a:lnSpc>
                        <a:spcBef>
                          <a:spcPts val="755"/>
                        </a:spcBef>
                      </a:pPr>
                      <a:r>
                        <a:rPr sz="1400" b="1" spc="-10" dirty="0">
                          <a:solidFill>
                            <a:schemeClr val="tx1"/>
                          </a:solidFill>
                          <a:latin typeface="Arial Nova" panose="020B0504020202020204" pitchFamily="34" charset="0"/>
                          <a:cs typeface="Montserrat"/>
                        </a:rPr>
                        <a:t>Blood</a:t>
                      </a:r>
                      <a:endParaRPr sz="1400">
                        <a:solidFill>
                          <a:schemeClr val="tx1"/>
                        </a:solidFill>
                        <a:latin typeface="Arial Nova" panose="020B0504020202020204" pitchFamily="34" charset="0"/>
                        <a:cs typeface="Montserrat"/>
                      </a:endParaRPr>
                    </a:p>
                  </a:txBody>
                  <a:tcPr marL="0" marR="0" marT="95885" marB="0">
                    <a:lnR w="6350" cap="flat" cmpd="sng" algn="ctr">
                      <a:solidFill>
                        <a:schemeClr val="bg1">
                          <a:lumMod val="65000"/>
                        </a:schemeClr>
                      </a:solidFill>
                      <a:prstDash val="solid"/>
                      <a:round/>
                      <a:headEnd type="none" w="med" len="med"/>
                      <a:tailEnd type="none" w="med" len="med"/>
                    </a:lnR>
                  </a:tcPr>
                </a:tc>
                <a:tc>
                  <a:txBody>
                    <a:bodyPr/>
                    <a:lstStyle/>
                    <a:p>
                      <a:pPr marR="98425" algn="ctr">
                        <a:lnSpc>
                          <a:spcPct val="100000"/>
                        </a:lnSpc>
                        <a:spcBef>
                          <a:spcPts val="755"/>
                        </a:spcBef>
                      </a:pPr>
                      <a:r>
                        <a:rPr sz="1400" spc="-25" dirty="0">
                          <a:solidFill>
                            <a:schemeClr val="tx1"/>
                          </a:solidFill>
                          <a:latin typeface="Arial Nova" panose="020B0504020202020204" pitchFamily="34" charset="0"/>
                          <a:cs typeface="Montserrat"/>
                        </a:rPr>
                        <a:t>+3</a:t>
                      </a:r>
                      <a:endParaRPr sz="140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65405" algn="ctr">
                        <a:lnSpc>
                          <a:spcPct val="100000"/>
                        </a:lnSpc>
                        <a:spcBef>
                          <a:spcPts val="755"/>
                        </a:spcBef>
                      </a:pPr>
                      <a:r>
                        <a:rPr sz="1400" b="1" spc="-10" dirty="0">
                          <a:solidFill>
                            <a:schemeClr val="tx1"/>
                          </a:solidFill>
                          <a:latin typeface="Arial Nova" panose="020B0504020202020204" pitchFamily="34" charset="0"/>
                          <a:cs typeface="Montserrat"/>
                        </a:rPr>
                        <a:t>Negative</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65405" algn="ctr">
                        <a:lnSpc>
                          <a:spcPct val="100000"/>
                        </a:lnSpc>
                        <a:spcBef>
                          <a:spcPts val="755"/>
                        </a:spcBef>
                      </a:pPr>
                      <a:r>
                        <a:rPr sz="1400" b="1" spc="10" dirty="0">
                          <a:solidFill>
                            <a:schemeClr val="tx1"/>
                          </a:solidFill>
                          <a:latin typeface="Arial Nova" panose="020B0504020202020204" pitchFamily="34" charset="0"/>
                          <a:cs typeface="Montserrat"/>
                        </a:rPr>
                        <a:t>H</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006"/>
                  </a:ext>
                </a:extLst>
              </a:tr>
              <a:tr h="417376">
                <a:tc>
                  <a:txBody>
                    <a:bodyPr/>
                    <a:lstStyle/>
                    <a:p>
                      <a:pPr marR="98425" algn="ctr">
                        <a:lnSpc>
                          <a:spcPct val="100000"/>
                        </a:lnSpc>
                        <a:spcBef>
                          <a:spcPts val="755"/>
                        </a:spcBef>
                      </a:pPr>
                      <a:r>
                        <a:rPr sz="1400" b="1" spc="-10" dirty="0">
                          <a:solidFill>
                            <a:schemeClr val="tx1"/>
                          </a:solidFill>
                          <a:latin typeface="Arial Nova" panose="020B0504020202020204" pitchFamily="34" charset="0"/>
                          <a:cs typeface="Montserrat"/>
                        </a:rPr>
                        <a:t>Ketone</a:t>
                      </a:r>
                      <a:endParaRPr sz="1400">
                        <a:solidFill>
                          <a:schemeClr val="tx1"/>
                        </a:solidFill>
                        <a:latin typeface="Arial Nova" panose="020B0504020202020204" pitchFamily="34" charset="0"/>
                        <a:cs typeface="Montserrat"/>
                      </a:endParaRPr>
                    </a:p>
                  </a:txBody>
                  <a:tcPr marL="0" marR="0" marT="95885" marB="0">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R="97790" algn="ctr">
                        <a:lnSpc>
                          <a:spcPct val="100000"/>
                        </a:lnSpc>
                        <a:spcBef>
                          <a:spcPts val="755"/>
                        </a:spcBef>
                      </a:pPr>
                      <a:r>
                        <a:rPr sz="1400" spc="-25" dirty="0">
                          <a:solidFill>
                            <a:schemeClr val="tx1"/>
                          </a:solidFill>
                          <a:latin typeface="Arial Nova" panose="020B0504020202020204" pitchFamily="34" charset="0"/>
                          <a:cs typeface="Montserrat"/>
                        </a:rPr>
                        <a:t>NEG</a:t>
                      </a:r>
                      <a:endParaRPr sz="140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65405" algn="ctr">
                        <a:lnSpc>
                          <a:spcPct val="100000"/>
                        </a:lnSpc>
                        <a:spcBef>
                          <a:spcPts val="755"/>
                        </a:spcBef>
                      </a:pPr>
                      <a:r>
                        <a:rPr sz="1400" b="1" spc="-10" dirty="0">
                          <a:solidFill>
                            <a:schemeClr val="tx1"/>
                          </a:solidFill>
                          <a:latin typeface="Arial Nova" panose="020B0504020202020204" pitchFamily="34" charset="0"/>
                          <a:cs typeface="Montserrat"/>
                        </a:rPr>
                        <a:t>Negative</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a:lnSpc>
                          <a:spcPct val="100000"/>
                        </a:lnSpc>
                      </a:pPr>
                      <a:endParaRPr sz="11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solidFill>
                      <a:srgbClr val="A4A4A4">
                        <a:alpha val="19999"/>
                      </a:srgbClr>
                    </a:solidFill>
                  </a:tcPr>
                </a:tc>
                <a:extLst>
                  <a:ext uri="{0D108BD9-81ED-4DB2-BD59-A6C34878D82A}">
                    <a16:rowId xmlns:a16="http://schemas.microsoft.com/office/drawing/2014/main" val="10007"/>
                  </a:ext>
                </a:extLst>
              </a:tr>
              <a:tr h="417376">
                <a:tc>
                  <a:txBody>
                    <a:bodyPr/>
                    <a:lstStyle/>
                    <a:p>
                      <a:pPr marR="100330" algn="ctr">
                        <a:lnSpc>
                          <a:spcPct val="100000"/>
                        </a:lnSpc>
                        <a:spcBef>
                          <a:spcPts val="760"/>
                        </a:spcBef>
                      </a:pPr>
                      <a:r>
                        <a:rPr sz="1400" b="1" spc="-10" dirty="0">
                          <a:solidFill>
                            <a:schemeClr val="tx1"/>
                          </a:solidFill>
                          <a:latin typeface="Arial Nova" panose="020B0504020202020204" pitchFamily="34" charset="0"/>
                          <a:cs typeface="Montserrat"/>
                        </a:rPr>
                        <a:t>Nitrite</a:t>
                      </a:r>
                      <a:endParaRPr sz="1400">
                        <a:solidFill>
                          <a:schemeClr val="tx1"/>
                        </a:solidFill>
                        <a:latin typeface="Arial Nova" panose="020B0504020202020204" pitchFamily="34" charset="0"/>
                        <a:cs typeface="Montserrat"/>
                      </a:endParaRPr>
                    </a:p>
                  </a:txBody>
                  <a:tcPr marL="0" marR="0" marT="96520" marB="0">
                    <a:lnR w="6350" cap="flat" cmpd="sng" algn="ctr">
                      <a:solidFill>
                        <a:schemeClr val="bg1">
                          <a:lumMod val="65000"/>
                        </a:schemeClr>
                      </a:solidFill>
                      <a:prstDash val="solid"/>
                      <a:round/>
                      <a:headEnd type="none" w="med" len="med"/>
                      <a:tailEnd type="none" w="med" len="med"/>
                    </a:lnR>
                  </a:tcPr>
                </a:tc>
                <a:tc>
                  <a:txBody>
                    <a:bodyPr/>
                    <a:lstStyle/>
                    <a:p>
                      <a:pPr marR="98425" algn="ctr">
                        <a:lnSpc>
                          <a:spcPct val="100000"/>
                        </a:lnSpc>
                        <a:spcBef>
                          <a:spcPts val="760"/>
                        </a:spcBef>
                      </a:pPr>
                      <a:r>
                        <a:rPr sz="1400" spc="-25" dirty="0">
                          <a:solidFill>
                            <a:schemeClr val="tx1"/>
                          </a:solidFill>
                          <a:latin typeface="Arial Nova" panose="020B0504020202020204" pitchFamily="34" charset="0"/>
                          <a:cs typeface="Montserrat"/>
                        </a:rPr>
                        <a:t>+1</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65405" algn="ctr">
                        <a:lnSpc>
                          <a:spcPct val="100000"/>
                        </a:lnSpc>
                        <a:spcBef>
                          <a:spcPts val="760"/>
                        </a:spcBef>
                      </a:pPr>
                      <a:r>
                        <a:rPr sz="1400" b="1" spc="-10" dirty="0">
                          <a:solidFill>
                            <a:schemeClr val="tx1"/>
                          </a:solidFill>
                          <a:latin typeface="Arial Nova" panose="020B0504020202020204" pitchFamily="34" charset="0"/>
                          <a:cs typeface="Montserrat"/>
                        </a:rPr>
                        <a:t>Negative</a:t>
                      </a:r>
                      <a:endParaRPr sz="1400" dirty="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nSpc>
                          <a:spcPct val="100000"/>
                        </a:lnSpc>
                      </a:pPr>
                      <a:endParaRPr sz="11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008"/>
                  </a:ext>
                </a:extLst>
              </a:tr>
              <a:tr h="417376">
                <a:tc>
                  <a:txBody>
                    <a:bodyPr/>
                    <a:lstStyle/>
                    <a:p>
                      <a:pPr marR="99695" algn="ctr">
                        <a:lnSpc>
                          <a:spcPct val="100000"/>
                        </a:lnSpc>
                        <a:spcBef>
                          <a:spcPts val="760"/>
                        </a:spcBef>
                      </a:pPr>
                      <a:r>
                        <a:rPr sz="1400" b="1" spc="-10" dirty="0">
                          <a:solidFill>
                            <a:schemeClr val="tx1"/>
                          </a:solidFill>
                          <a:latin typeface="Arial Nova" panose="020B0504020202020204" pitchFamily="34" charset="0"/>
                          <a:cs typeface="Montserrat"/>
                        </a:rPr>
                        <a:t>Leukocytes</a:t>
                      </a:r>
                      <a:endParaRPr sz="1400">
                        <a:solidFill>
                          <a:schemeClr val="tx1"/>
                        </a:solidFill>
                        <a:latin typeface="Arial Nova" panose="020B0504020202020204" pitchFamily="34" charset="0"/>
                        <a:cs typeface="Montserrat"/>
                      </a:endParaRPr>
                    </a:p>
                  </a:txBody>
                  <a:tcPr marL="0" marR="0" marT="96520" marB="0">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R="96520" algn="ctr">
                        <a:lnSpc>
                          <a:spcPct val="100000"/>
                        </a:lnSpc>
                        <a:spcBef>
                          <a:spcPts val="760"/>
                        </a:spcBef>
                      </a:pPr>
                      <a:r>
                        <a:rPr sz="1400" spc="-25" dirty="0">
                          <a:solidFill>
                            <a:schemeClr val="tx1"/>
                          </a:solidFill>
                          <a:latin typeface="Arial Nova" panose="020B0504020202020204" pitchFamily="34" charset="0"/>
                          <a:cs typeface="Montserrat"/>
                        </a:rPr>
                        <a:t>500</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65405" algn="ctr">
                        <a:lnSpc>
                          <a:spcPct val="100000"/>
                        </a:lnSpc>
                        <a:spcBef>
                          <a:spcPts val="760"/>
                        </a:spcBef>
                      </a:pPr>
                      <a:r>
                        <a:rPr sz="1400" b="1" spc="-10" dirty="0">
                          <a:solidFill>
                            <a:schemeClr val="tx1"/>
                          </a:solidFill>
                          <a:latin typeface="Arial Nova" panose="020B0504020202020204" pitchFamily="34" charset="0"/>
                          <a:cs typeface="Montserrat"/>
                        </a:rPr>
                        <a:t>Negative</a:t>
                      </a:r>
                      <a:endParaRPr sz="1400" dirty="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65405" algn="ctr">
                        <a:lnSpc>
                          <a:spcPct val="100000"/>
                        </a:lnSpc>
                        <a:spcBef>
                          <a:spcPts val="760"/>
                        </a:spcBef>
                      </a:pPr>
                      <a:r>
                        <a:rPr sz="1400" b="1" spc="10" dirty="0">
                          <a:solidFill>
                            <a:schemeClr val="tx1"/>
                          </a:solidFill>
                          <a:latin typeface="Arial Nova" panose="020B0504020202020204" pitchFamily="34" charset="0"/>
                          <a:cs typeface="Montserrat"/>
                        </a:rPr>
                        <a:t>H</a:t>
                      </a:r>
                      <a:endParaRPr sz="1400" dirty="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solidFill>
                      <a:srgbClr val="A4A4A4">
                        <a:alpha val="19999"/>
                      </a:srgbClr>
                    </a:solidFill>
                  </a:tcPr>
                </a:tc>
                <a:extLst>
                  <a:ext uri="{0D108BD9-81ED-4DB2-BD59-A6C34878D82A}">
                    <a16:rowId xmlns:a16="http://schemas.microsoft.com/office/drawing/2014/main" val="10009"/>
                  </a:ext>
                </a:extLst>
              </a:tr>
              <a:tr h="417376">
                <a:tc>
                  <a:txBody>
                    <a:bodyPr/>
                    <a:lstStyle/>
                    <a:p>
                      <a:pPr marR="99695" algn="ctr">
                        <a:lnSpc>
                          <a:spcPct val="100000"/>
                        </a:lnSpc>
                        <a:spcBef>
                          <a:spcPts val="760"/>
                        </a:spcBef>
                      </a:pPr>
                      <a:r>
                        <a:rPr sz="1400" b="1" dirty="0">
                          <a:solidFill>
                            <a:schemeClr val="tx1"/>
                          </a:solidFill>
                          <a:latin typeface="Arial Nova" panose="020B0504020202020204" pitchFamily="34" charset="0"/>
                          <a:cs typeface="Montserrat"/>
                        </a:rPr>
                        <a:t>Specific</a:t>
                      </a:r>
                      <a:r>
                        <a:rPr sz="1400" b="1" spc="50" dirty="0">
                          <a:solidFill>
                            <a:schemeClr val="tx1"/>
                          </a:solidFill>
                          <a:latin typeface="Arial Nova" panose="020B0504020202020204" pitchFamily="34" charset="0"/>
                          <a:cs typeface="Montserrat"/>
                        </a:rPr>
                        <a:t> </a:t>
                      </a:r>
                      <a:r>
                        <a:rPr sz="1400" b="1" spc="-10" dirty="0">
                          <a:solidFill>
                            <a:schemeClr val="tx1"/>
                          </a:solidFill>
                          <a:latin typeface="Arial Nova" panose="020B0504020202020204" pitchFamily="34" charset="0"/>
                          <a:cs typeface="Montserrat"/>
                        </a:rPr>
                        <a:t>Gravity</a:t>
                      </a:r>
                      <a:endParaRPr sz="1400">
                        <a:solidFill>
                          <a:schemeClr val="tx1"/>
                        </a:solidFill>
                        <a:latin typeface="Arial Nova" panose="020B0504020202020204" pitchFamily="34" charset="0"/>
                        <a:cs typeface="Montserrat"/>
                      </a:endParaRPr>
                    </a:p>
                  </a:txBody>
                  <a:tcPr marL="0" marR="0" marT="96520" marB="0">
                    <a:lnR w="6350" cap="flat" cmpd="sng" algn="ctr">
                      <a:solidFill>
                        <a:schemeClr val="bg1">
                          <a:lumMod val="65000"/>
                        </a:schemeClr>
                      </a:solidFill>
                      <a:prstDash val="solid"/>
                      <a:round/>
                      <a:headEnd type="none" w="med" len="med"/>
                      <a:tailEnd type="none" w="med" len="med"/>
                    </a:lnR>
                  </a:tcPr>
                </a:tc>
                <a:tc>
                  <a:txBody>
                    <a:bodyPr/>
                    <a:lstStyle/>
                    <a:p>
                      <a:pPr marR="97790" algn="ctr">
                        <a:lnSpc>
                          <a:spcPct val="100000"/>
                        </a:lnSpc>
                        <a:spcBef>
                          <a:spcPts val="760"/>
                        </a:spcBef>
                      </a:pPr>
                      <a:r>
                        <a:rPr sz="1400" spc="-10" dirty="0">
                          <a:solidFill>
                            <a:schemeClr val="tx1"/>
                          </a:solidFill>
                          <a:latin typeface="Arial Nova" panose="020B0504020202020204" pitchFamily="34" charset="0"/>
                          <a:cs typeface="Montserrat"/>
                        </a:rPr>
                        <a:t>1.016</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68580" algn="ctr">
                        <a:lnSpc>
                          <a:spcPct val="100000"/>
                        </a:lnSpc>
                        <a:spcBef>
                          <a:spcPts val="760"/>
                        </a:spcBef>
                      </a:pPr>
                      <a:r>
                        <a:rPr sz="1400" b="1" spc="-50" dirty="0">
                          <a:solidFill>
                            <a:schemeClr val="tx1"/>
                          </a:solidFill>
                          <a:latin typeface="Arial Nova" panose="020B0504020202020204" pitchFamily="34" charset="0"/>
                          <a:cs typeface="Montserrat"/>
                        </a:rPr>
                        <a:t>1.005</a:t>
                      </a:r>
                      <a:r>
                        <a:rPr lang="en-US" sz="1400" b="1" spc="-50" dirty="0">
                          <a:solidFill>
                            <a:schemeClr val="tx1"/>
                          </a:solidFill>
                          <a:latin typeface="Arial Nova" panose="020B0504020202020204" pitchFamily="34" charset="0"/>
                          <a:cs typeface="Montserrat"/>
                        </a:rPr>
                        <a:t>–</a:t>
                      </a:r>
                      <a:r>
                        <a:rPr sz="1400" b="1" spc="-10" dirty="0">
                          <a:solidFill>
                            <a:schemeClr val="tx1"/>
                          </a:solidFill>
                          <a:latin typeface="Arial Nova" panose="020B0504020202020204" pitchFamily="34" charset="0"/>
                          <a:cs typeface="Montserrat"/>
                        </a:rPr>
                        <a:t>1.030</a:t>
                      </a:r>
                      <a:endParaRPr sz="1400" dirty="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nSpc>
                          <a:spcPct val="100000"/>
                        </a:lnSpc>
                      </a:pPr>
                      <a:endParaRPr sz="11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010"/>
                  </a:ext>
                </a:extLst>
              </a:tr>
              <a:tr h="417376">
                <a:tc>
                  <a:txBody>
                    <a:bodyPr/>
                    <a:lstStyle/>
                    <a:p>
                      <a:pPr marR="99695" algn="ctr">
                        <a:lnSpc>
                          <a:spcPct val="100000"/>
                        </a:lnSpc>
                        <a:spcBef>
                          <a:spcPts val="760"/>
                        </a:spcBef>
                      </a:pPr>
                      <a:r>
                        <a:rPr sz="1400" b="1" spc="-10" dirty="0">
                          <a:solidFill>
                            <a:schemeClr val="tx1"/>
                          </a:solidFill>
                          <a:latin typeface="Arial Nova" panose="020B0504020202020204" pitchFamily="34" charset="0"/>
                          <a:cs typeface="Montserrat"/>
                        </a:rPr>
                        <a:t>Clarity</a:t>
                      </a:r>
                      <a:endParaRPr sz="1400">
                        <a:solidFill>
                          <a:schemeClr val="tx1"/>
                        </a:solidFill>
                        <a:latin typeface="Arial Nova" panose="020B0504020202020204" pitchFamily="34" charset="0"/>
                        <a:cs typeface="Montserrat"/>
                      </a:endParaRPr>
                    </a:p>
                  </a:txBody>
                  <a:tcPr marL="0" marR="0" marT="96520" marB="0">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R="98425" algn="ctr">
                        <a:lnSpc>
                          <a:spcPct val="100000"/>
                        </a:lnSpc>
                        <a:spcBef>
                          <a:spcPts val="760"/>
                        </a:spcBef>
                      </a:pPr>
                      <a:r>
                        <a:rPr sz="1400" dirty="0">
                          <a:solidFill>
                            <a:schemeClr val="tx1"/>
                          </a:solidFill>
                          <a:latin typeface="Arial Nova" panose="020B0504020202020204" pitchFamily="34" charset="0"/>
                          <a:cs typeface="Montserrat"/>
                        </a:rPr>
                        <a:t>Extra</a:t>
                      </a:r>
                      <a:r>
                        <a:rPr sz="1400" spc="-80" dirty="0">
                          <a:solidFill>
                            <a:schemeClr val="tx1"/>
                          </a:solidFill>
                          <a:latin typeface="Arial Nova" panose="020B0504020202020204" pitchFamily="34" charset="0"/>
                          <a:cs typeface="Montserrat"/>
                        </a:rPr>
                        <a:t> </a:t>
                      </a:r>
                      <a:r>
                        <a:rPr sz="1400" spc="-10" dirty="0">
                          <a:solidFill>
                            <a:schemeClr val="tx1"/>
                          </a:solidFill>
                          <a:latin typeface="Arial Nova" panose="020B0504020202020204" pitchFamily="34" charset="0"/>
                          <a:cs typeface="Montserrat"/>
                        </a:rPr>
                        <a:t>Turbid</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66675" algn="ctr">
                        <a:lnSpc>
                          <a:spcPct val="100000"/>
                        </a:lnSpc>
                        <a:spcBef>
                          <a:spcPts val="760"/>
                        </a:spcBef>
                      </a:pPr>
                      <a:r>
                        <a:rPr sz="1400" b="1" spc="-10" dirty="0">
                          <a:solidFill>
                            <a:schemeClr val="tx1"/>
                          </a:solidFill>
                          <a:latin typeface="Arial Nova" panose="020B0504020202020204" pitchFamily="34" charset="0"/>
                          <a:cs typeface="Montserrat"/>
                        </a:rPr>
                        <a:t>Clear</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64769" algn="ctr">
                        <a:lnSpc>
                          <a:spcPct val="100000"/>
                        </a:lnSpc>
                        <a:spcBef>
                          <a:spcPts val="760"/>
                        </a:spcBef>
                      </a:pPr>
                      <a:r>
                        <a:rPr sz="1400" b="1" spc="-10" dirty="0">
                          <a:solidFill>
                            <a:schemeClr val="tx1"/>
                          </a:solidFill>
                          <a:latin typeface="Arial Nova" panose="020B0504020202020204" pitchFamily="34" charset="0"/>
                          <a:cs typeface="Montserrat"/>
                        </a:rPr>
                        <a:t>Abnormal</a:t>
                      </a:r>
                      <a:endParaRPr sz="1400" dirty="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solidFill>
                      <a:srgbClr val="A4A4A4">
                        <a:alpha val="19999"/>
                      </a:srgbClr>
                    </a:solidFill>
                  </a:tcPr>
                </a:tc>
                <a:extLst>
                  <a:ext uri="{0D108BD9-81ED-4DB2-BD59-A6C34878D82A}">
                    <a16:rowId xmlns:a16="http://schemas.microsoft.com/office/drawing/2014/main" val="10011"/>
                  </a:ext>
                </a:extLst>
              </a:tr>
              <a:tr h="417376">
                <a:tc>
                  <a:txBody>
                    <a:bodyPr/>
                    <a:lstStyle/>
                    <a:p>
                      <a:pPr marR="98425" algn="ctr">
                        <a:lnSpc>
                          <a:spcPct val="100000"/>
                        </a:lnSpc>
                        <a:spcBef>
                          <a:spcPts val="760"/>
                        </a:spcBef>
                      </a:pPr>
                      <a:r>
                        <a:rPr sz="1400" b="1" spc="-10" dirty="0">
                          <a:solidFill>
                            <a:schemeClr val="tx1"/>
                          </a:solidFill>
                          <a:latin typeface="Arial Nova" panose="020B0504020202020204" pitchFamily="34" charset="0"/>
                          <a:cs typeface="Montserrat"/>
                        </a:rPr>
                        <a:t>Color</a:t>
                      </a:r>
                      <a:endParaRPr sz="1400">
                        <a:solidFill>
                          <a:schemeClr val="tx1"/>
                        </a:solidFill>
                        <a:latin typeface="Arial Nova" panose="020B0504020202020204" pitchFamily="34" charset="0"/>
                        <a:cs typeface="Montserrat"/>
                      </a:endParaRPr>
                    </a:p>
                  </a:txBody>
                  <a:tcPr marL="0" marR="0" marT="96520" marB="0">
                    <a:lnR w="6350" cap="flat" cmpd="sng" algn="ctr">
                      <a:solidFill>
                        <a:schemeClr val="bg1">
                          <a:lumMod val="65000"/>
                        </a:schemeClr>
                      </a:solidFill>
                      <a:prstDash val="solid"/>
                      <a:round/>
                      <a:headEnd type="none" w="med" len="med"/>
                      <a:tailEnd type="none" w="med" len="med"/>
                    </a:lnR>
                    <a:lnB w="12700">
                      <a:solidFill>
                        <a:srgbClr val="A4A4A4"/>
                      </a:solidFill>
                      <a:prstDash val="solid"/>
                    </a:lnB>
                  </a:tcPr>
                </a:tc>
                <a:tc>
                  <a:txBody>
                    <a:bodyPr/>
                    <a:lstStyle/>
                    <a:p>
                      <a:pPr marR="97790" algn="ctr">
                        <a:lnSpc>
                          <a:spcPct val="100000"/>
                        </a:lnSpc>
                        <a:spcBef>
                          <a:spcPts val="760"/>
                        </a:spcBef>
                      </a:pPr>
                      <a:r>
                        <a:rPr sz="1400" spc="-10" dirty="0">
                          <a:solidFill>
                            <a:schemeClr val="tx1"/>
                          </a:solidFill>
                          <a:latin typeface="Arial Nova" panose="020B0504020202020204" pitchFamily="34" charset="0"/>
                          <a:cs typeface="Montserrat"/>
                        </a:rPr>
                        <a:t>Orange</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a:solidFill>
                        <a:srgbClr val="A4A4A4"/>
                      </a:solidFill>
                      <a:prstDash val="solid"/>
                    </a:lnB>
                  </a:tcPr>
                </a:tc>
                <a:tc>
                  <a:txBody>
                    <a:bodyPr/>
                    <a:lstStyle/>
                    <a:p>
                      <a:pPr marL="67310" algn="ctr">
                        <a:lnSpc>
                          <a:spcPct val="100000"/>
                        </a:lnSpc>
                        <a:spcBef>
                          <a:spcPts val="760"/>
                        </a:spcBef>
                      </a:pPr>
                      <a:r>
                        <a:rPr sz="1400" b="1" spc="-10" dirty="0">
                          <a:solidFill>
                            <a:schemeClr val="tx1"/>
                          </a:solidFill>
                          <a:latin typeface="Arial Nova" panose="020B0504020202020204" pitchFamily="34" charset="0"/>
                          <a:cs typeface="Montserrat"/>
                        </a:rPr>
                        <a:t>Yellow</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a:solidFill>
                        <a:srgbClr val="A4A4A4"/>
                      </a:solidFill>
                      <a:prstDash val="solid"/>
                    </a:lnB>
                  </a:tcPr>
                </a:tc>
                <a:tc>
                  <a:txBody>
                    <a:bodyPr/>
                    <a:lstStyle/>
                    <a:p>
                      <a:pPr>
                        <a:lnSpc>
                          <a:spcPct val="100000"/>
                        </a:lnSpc>
                      </a:pPr>
                      <a:endParaRPr sz="11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lnB w="12700">
                      <a:solidFill>
                        <a:srgbClr val="A4A4A4"/>
                      </a:solidFill>
                      <a:prstDash val="solid"/>
                    </a:lnB>
                  </a:tcPr>
                </a:tc>
                <a:extLst>
                  <a:ext uri="{0D108BD9-81ED-4DB2-BD59-A6C34878D82A}">
                    <a16:rowId xmlns:a16="http://schemas.microsoft.com/office/drawing/2014/main" val="10012"/>
                  </a:ext>
                </a:extLst>
              </a:tr>
            </a:tbl>
          </a:graphicData>
        </a:graphic>
      </p:graphicFrame>
      <p:sp>
        <p:nvSpPr>
          <p:cNvPr id="8" name="object 13">
            <a:extLst>
              <a:ext uri="{FF2B5EF4-FFF2-40B4-BE49-F238E27FC236}">
                <a16:creationId xmlns:a16="http://schemas.microsoft.com/office/drawing/2014/main" id="{D7BED02D-4ED1-78CE-143C-8DE4A14EBB15}"/>
              </a:ext>
            </a:extLst>
          </p:cNvPr>
          <p:cNvSpPr txBox="1"/>
          <p:nvPr/>
        </p:nvSpPr>
        <p:spPr>
          <a:xfrm>
            <a:off x="491107" y="7626350"/>
            <a:ext cx="2360267" cy="125034"/>
          </a:xfrm>
          <a:prstGeom prst="rect">
            <a:avLst/>
          </a:prstGeom>
        </p:spPr>
        <p:txBody>
          <a:bodyPr vert="horz" wrap="square" lIns="0" tIns="1905" rIns="0" bIns="0" rtlCol="0">
            <a:spAutoFit/>
          </a:bodyPr>
          <a:lstStyle/>
          <a:p>
            <a:pPr marL="12700">
              <a:lnSpc>
                <a:spcPct val="100000"/>
              </a:lnSpc>
              <a:spcBef>
                <a:spcPts val="15"/>
              </a:spcBef>
            </a:pPr>
            <a:r>
              <a:rPr sz="800" dirty="0">
                <a:solidFill>
                  <a:schemeClr val="tx1"/>
                </a:solidFill>
                <a:latin typeface="+mn-lt"/>
                <a:cs typeface="Times New Roman"/>
              </a:rPr>
              <a:t>*User-defined</a:t>
            </a:r>
            <a:r>
              <a:rPr lang="en-US" sz="800" dirty="0">
                <a:solidFill>
                  <a:schemeClr val="tx1"/>
                </a:solidFill>
                <a:latin typeface="+mn-lt"/>
                <a:cs typeface="Times New Roman"/>
              </a:rPr>
              <a:t> </a:t>
            </a:r>
            <a:r>
              <a:rPr sz="800" dirty="0">
                <a:solidFill>
                  <a:schemeClr val="tx1"/>
                </a:solidFill>
                <a:latin typeface="+mn-lt"/>
                <a:cs typeface="Times New Roman"/>
              </a:rPr>
              <a:t>Normal Values </a:t>
            </a:r>
          </a:p>
        </p:txBody>
      </p:sp>
    </p:spTree>
    <p:extLst>
      <p:ext uri="{BB962C8B-B14F-4D97-AF65-F5344CB8AC3E}">
        <p14:creationId xmlns:p14="http://schemas.microsoft.com/office/powerpoint/2010/main" val="2971240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86515-B9C1-AC19-386D-E2E9A013CC5E}"/>
            </a:ext>
          </a:extLst>
        </p:cNvPr>
        <p:cNvGrpSpPr/>
        <p:nvPr/>
      </p:nvGrpSpPr>
      <p:grpSpPr>
        <a:xfrm>
          <a:off x="0" y="0"/>
          <a:ext cx="0" cy="0"/>
          <a:chOff x="0" y="0"/>
          <a:chExt cx="0" cy="0"/>
        </a:xfrm>
      </p:grpSpPr>
      <p:pic>
        <p:nvPicPr>
          <p:cNvPr id="4" name="object 4">
            <a:extLst>
              <a:ext uri="{FF2B5EF4-FFF2-40B4-BE49-F238E27FC236}">
                <a16:creationId xmlns:a16="http://schemas.microsoft.com/office/drawing/2014/main" id="{7B7E3D17-AD20-3D7F-0232-1814B62F1CCD}"/>
              </a:ext>
            </a:extLst>
          </p:cNvPr>
          <p:cNvPicPr/>
          <p:nvPr/>
        </p:nvPicPr>
        <p:blipFill>
          <a:blip r:embed="rId2" cstate="print"/>
          <a:stretch>
            <a:fillRect/>
          </a:stretch>
        </p:blipFill>
        <p:spPr>
          <a:xfrm>
            <a:off x="-6817069" y="3055619"/>
            <a:ext cx="312419" cy="295655"/>
          </a:xfrm>
          <a:prstGeom prst="rect">
            <a:avLst/>
          </a:prstGeom>
        </p:spPr>
      </p:pic>
      <p:sp>
        <p:nvSpPr>
          <p:cNvPr id="18" name="Title 17">
            <a:extLst>
              <a:ext uri="{FF2B5EF4-FFF2-40B4-BE49-F238E27FC236}">
                <a16:creationId xmlns:a16="http://schemas.microsoft.com/office/drawing/2014/main" id="{5269196E-3CDF-7D0A-9537-5DB5AD6F01D7}"/>
              </a:ext>
            </a:extLst>
          </p:cNvPr>
          <p:cNvSpPr>
            <a:spLocks noGrp="1"/>
          </p:cNvSpPr>
          <p:nvPr>
            <p:ph type="title"/>
          </p:nvPr>
        </p:nvSpPr>
        <p:spPr/>
        <p:txBody>
          <a:bodyPr/>
          <a:lstStyle/>
          <a:p>
            <a:r>
              <a:rPr lang="en-US" sz="4400" dirty="0"/>
              <a:t>Urine Microscopy Results</a:t>
            </a:r>
          </a:p>
        </p:txBody>
      </p:sp>
      <p:sp>
        <p:nvSpPr>
          <p:cNvPr id="3" name="Text Placeholder 2">
            <a:extLst>
              <a:ext uri="{FF2B5EF4-FFF2-40B4-BE49-F238E27FC236}">
                <a16:creationId xmlns:a16="http://schemas.microsoft.com/office/drawing/2014/main" id="{3C8A05AE-591E-65E2-E769-973365EC6281}"/>
              </a:ext>
            </a:extLst>
          </p:cNvPr>
          <p:cNvSpPr>
            <a:spLocks noGrp="1"/>
          </p:cNvSpPr>
          <p:nvPr>
            <p:ph type="body" sz="quarter" idx="11"/>
          </p:nvPr>
        </p:nvSpPr>
        <p:spPr>
          <a:xfrm>
            <a:off x="490538" y="312517"/>
            <a:ext cx="7954962" cy="369332"/>
          </a:xfrm>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solidFill>
                  <a:schemeClr val="bg1"/>
                </a:solidFill>
                <a:latin typeface="Arial Nova" panose="020B0504020202020204" pitchFamily="34" charset="0"/>
                <a:cs typeface="Montserrat SemiBold"/>
              </a:rPr>
              <a:t>#4</a:t>
            </a:r>
            <a:endParaRPr lang="en-US" sz="2400" b="1" dirty="0">
              <a:solidFill>
                <a:schemeClr val="bg1"/>
              </a:solidFill>
              <a:latin typeface="Arial Nova" panose="020B0504020202020204" pitchFamily="34" charset="0"/>
              <a:cs typeface="Montserrat SemiBold"/>
            </a:endParaRPr>
          </a:p>
        </p:txBody>
      </p:sp>
      <p:pic>
        <p:nvPicPr>
          <p:cNvPr id="19" name="object 11">
            <a:extLst>
              <a:ext uri="{FF2B5EF4-FFF2-40B4-BE49-F238E27FC236}">
                <a16:creationId xmlns:a16="http://schemas.microsoft.com/office/drawing/2014/main" id="{0DB57606-4726-3B2F-6641-4602564BB848}"/>
              </a:ext>
            </a:extLst>
          </p:cNvPr>
          <p:cNvPicPr/>
          <p:nvPr/>
        </p:nvPicPr>
        <p:blipFill>
          <a:blip r:embed="rId3">
            <a:extLst>
              <a:ext uri="{96DAC541-7B7A-43D3-8B79-37D633B846F1}">
                <asvg:svgBlip xmlns:asvg="http://schemas.microsoft.com/office/drawing/2016/SVG/main" r:embed="rId4"/>
              </a:ext>
            </a:extLst>
          </a:blip>
          <a:srcRect l="12397" t="32371" r="13298" b="27099"/>
          <a:stretch/>
        </p:blipFill>
        <p:spPr>
          <a:xfrm>
            <a:off x="387350" y="7824729"/>
            <a:ext cx="2178611" cy="792221"/>
          </a:xfrm>
          <a:prstGeom prst="rect">
            <a:avLst/>
          </a:prstGeom>
        </p:spPr>
      </p:pic>
      <p:graphicFrame>
        <p:nvGraphicFramePr>
          <p:cNvPr id="9" name="object 11">
            <a:extLst>
              <a:ext uri="{FF2B5EF4-FFF2-40B4-BE49-F238E27FC236}">
                <a16:creationId xmlns:a16="http://schemas.microsoft.com/office/drawing/2014/main" id="{DB5BFEDB-60F5-D939-153E-1CEC204D594C}"/>
              </a:ext>
            </a:extLst>
          </p:cNvPr>
          <p:cNvGraphicFramePr>
            <a:graphicFrameLocks noGrp="1"/>
          </p:cNvGraphicFramePr>
          <p:nvPr>
            <p:extLst>
              <p:ext uri="{D42A27DB-BD31-4B8C-83A1-F6EECF244321}">
                <p14:modId xmlns:p14="http://schemas.microsoft.com/office/powerpoint/2010/main" val="3704505312"/>
              </p:ext>
            </p:extLst>
          </p:nvPr>
        </p:nvGraphicFramePr>
        <p:xfrm>
          <a:off x="491106" y="2286136"/>
          <a:ext cx="7954832" cy="2308860"/>
        </p:xfrm>
        <a:graphic>
          <a:graphicData uri="http://schemas.openxmlformats.org/drawingml/2006/table">
            <a:tbl>
              <a:tblPr firstRow="1" bandRow="1">
                <a:tableStyleId>{2D5ABB26-0587-4C30-8999-92F81FD0307C}</a:tableStyleId>
              </a:tblPr>
              <a:tblGrid>
                <a:gridCol w="3092352">
                  <a:extLst>
                    <a:ext uri="{9D8B030D-6E8A-4147-A177-3AD203B41FA5}">
                      <a16:colId xmlns:a16="http://schemas.microsoft.com/office/drawing/2014/main" val="20000"/>
                    </a:ext>
                  </a:extLst>
                </a:gridCol>
                <a:gridCol w="1619671">
                  <a:extLst>
                    <a:ext uri="{9D8B030D-6E8A-4147-A177-3AD203B41FA5}">
                      <a16:colId xmlns:a16="http://schemas.microsoft.com/office/drawing/2014/main" val="20001"/>
                    </a:ext>
                  </a:extLst>
                </a:gridCol>
                <a:gridCol w="2157712">
                  <a:extLst>
                    <a:ext uri="{9D8B030D-6E8A-4147-A177-3AD203B41FA5}">
                      <a16:colId xmlns:a16="http://schemas.microsoft.com/office/drawing/2014/main" val="20002"/>
                    </a:ext>
                  </a:extLst>
                </a:gridCol>
                <a:gridCol w="1085097">
                  <a:extLst>
                    <a:ext uri="{9D8B030D-6E8A-4147-A177-3AD203B41FA5}">
                      <a16:colId xmlns:a16="http://schemas.microsoft.com/office/drawing/2014/main" val="20003"/>
                    </a:ext>
                  </a:extLst>
                </a:gridCol>
              </a:tblGrid>
              <a:tr h="384810">
                <a:tc>
                  <a:txBody>
                    <a:bodyPr/>
                    <a:lstStyle/>
                    <a:p>
                      <a:pPr marR="97790" algn="ctr">
                        <a:lnSpc>
                          <a:spcPct val="100000"/>
                        </a:lnSpc>
                        <a:spcBef>
                          <a:spcPts val="610"/>
                        </a:spcBef>
                      </a:pPr>
                      <a:r>
                        <a:rPr sz="1400" b="1" spc="-20" dirty="0">
                          <a:solidFill>
                            <a:schemeClr val="bg1"/>
                          </a:solidFill>
                          <a:latin typeface="Arial Nova" panose="020B0504020202020204" pitchFamily="34" charset="0"/>
                          <a:cs typeface="Montserrat"/>
                        </a:rPr>
                        <a:t>TEST</a:t>
                      </a:r>
                      <a:endParaRPr sz="1400" dirty="0">
                        <a:solidFill>
                          <a:schemeClr val="bg1"/>
                        </a:solidFill>
                        <a:latin typeface="Arial Nova" panose="020B0504020202020204" pitchFamily="34" charset="0"/>
                        <a:cs typeface="Montserrat"/>
                      </a:endParaRPr>
                    </a:p>
                  </a:txBody>
                  <a:tcPr marL="0" marR="0" marT="77470" marB="0">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cap="flat" cmpd="sng" algn="ctr">
                      <a:solidFill>
                        <a:srgbClr val="A4A4A4"/>
                      </a:solidFill>
                      <a:prstDash val="solid"/>
                      <a:round/>
                      <a:headEnd type="none" w="med" len="med"/>
                      <a:tailEnd type="none" w="med" len="med"/>
                    </a:lnB>
                    <a:solidFill>
                      <a:schemeClr val="tx2"/>
                    </a:solidFill>
                  </a:tcPr>
                </a:tc>
                <a:tc>
                  <a:txBody>
                    <a:bodyPr/>
                    <a:lstStyle/>
                    <a:p>
                      <a:pPr marL="43180" algn="ctr">
                        <a:lnSpc>
                          <a:spcPct val="100000"/>
                        </a:lnSpc>
                        <a:spcBef>
                          <a:spcPts val="610"/>
                        </a:spcBef>
                      </a:pPr>
                      <a:r>
                        <a:rPr sz="1400" b="1" spc="-10" dirty="0">
                          <a:solidFill>
                            <a:schemeClr val="bg1"/>
                          </a:solidFill>
                          <a:latin typeface="Arial Nova" panose="020B0504020202020204" pitchFamily="34" charset="0"/>
                          <a:cs typeface="Montserrat"/>
                        </a:rPr>
                        <a:t>RESULT</a:t>
                      </a:r>
                      <a:endParaRPr sz="1400" dirty="0">
                        <a:solidFill>
                          <a:schemeClr val="bg1"/>
                        </a:solidFill>
                        <a:latin typeface="Arial Nova" panose="020B0504020202020204" pitchFamily="34" charset="0"/>
                        <a:cs typeface="Montserrat"/>
                      </a:endParaRPr>
                    </a:p>
                  </a:txBody>
                  <a:tcPr marL="0" marR="0" marT="7747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cap="flat" cmpd="sng" algn="ctr">
                      <a:solidFill>
                        <a:srgbClr val="A4A4A4"/>
                      </a:solidFill>
                      <a:prstDash val="solid"/>
                      <a:round/>
                      <a:headEnd type="none" w="med" len="med"/>
                      <a:tailEnd type="none" w="med" len="med"/>
                    </a:lnB>
                    <a:solidFill>
                      <a:schemeClr val="tx2"/>
                    </a:solidFill>
                  </a:tcPr>
                </a:tc>
                <a:tc>
                  <a:txBody>
                    <a:bodyPr/>
                    <a:lstStyle/>
                    <a:p>
                      <a:pPr marL="66675" algn="ctr">
                        <a:lnSpc>
                          <a:spcPct val="100000"/>
                        </a:lnSpc>
                        <a:spcBef>
                          <a:spcPts val="610"/>
                        </a:spcBef>
                      </a:pPr>
                      <a:r>
                        <a:rPr sz="1400" b="1" dirty="0">
                          <a:solidFill>
                            <a:schemeClr val="bg1"/>
                          </a:solidFill>
                          <a:latin typeface="Arial Nova" panose="020B0504020202020204" pitchFamily="34" charset="0"/>
                          <a:cs typeface="Montserrat"/>
                        </a:rPr>
                        <a:t>NORMAL</a:t>
                      </a:r>
                      <a:r>
                        <a:rPr sz="1400" b="1" spc="65" dirty="0">
                          <a:solidFill>
                            <a:schemeClr val="bg1"/>
                          </a:solidFill>
                          <a:latin typeface="Arial Nova" panose="020B0504020202020204" pitchFamily="34" charset="0"/>
                          <a:cs typeface="Montserrat"/>
                        </a:rPr>
                        <a:t> </a:t>
                      </a:r>
                      <a:r>
                        <a:rPr sz="1400" b="1" spc="-10" dirty="0">
                          <a:solidFill>
                            <a:schemeClr val="bg1"/>
                          </a:solidFill>
                          <a:latin typeface="Arial Nova" panose="020B0504020202020204" pitchFamily="34" charset="0"/>
                          <a:cs typeface="Montserrat"/>
                        </a:rPr>
                        <a:t>VALUE*</a:t>
                      </a:r>
                      <a:endParaRPr sz="1400" dirty="0">
                        <a:solidFill>
                          <a:schemeClr val="bg1"/>
                        </a:solidFill>
                        <a:latin typeface="Arial Nova" panose="020B0504020202020204" pitchFamily="34" charset="0"/>
                        <a:cs typeface="Montserrat"/>
                      </a:endParaRPr>
                    </a:p>
                  </a:txBody>
                  <a:tcPr marL="0" marR="0" marT="7747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cap="flat" cmpd="sng" algn="ctr">
                      <a:solidFill>
                        <a:srgbClr val="A4A4A4"/>
                      </a:solidFill>
                      <a:prstDash val="solid"/>
                      <a:round/>
                      <a:headEnd type="none" w="med" len="med"/>
                      <a:tailEnd type="none" w="med" len="med"/>
                    </a:lnB>
                    <a:solidFill>
                      <a:schemeClr val="tx2"/>
                    </a:solidFill>
                  </a:tcPr>
                </a:tc>
                <a:tc>
                  <a:txBody>
                    <a:bodyPr/>
                    <a:lstStyle/>
                    <a:p>
                      <a:pPr marR="70485" algn="ctr">
                        <a:lnSpc>
                          <a:spcPct val="100000"/>
                        </a:lnSpc>
                        <a:spcBef>
                          <a:spcPts val="610"/>
                        </a:spcBef>
                      </a:pPr>
                      <a:r>
                        <a:rPr sz="1400" b="1" spc="-10" dirty="0">
                          <a:solidFill>
                            <a:schemeClr val="bg1"/>
                          </a:solidFill>
                          <a:latin typeface="Arial Nova" panose="020B0504020202020204" pitchFamily="34" charset="0"/>
                          <a:cs typeface="Montserrat"/>
                        </a:rPr>
                        <a:t>FLAGS</a:t>
                      </a:r>
                      <a:endParaRPr sz="1400" dirty="0">
                        <a:solidFill>
                          <a:schemeClr val="bg1"/>
                        </a:solidFill>
                        <a:latin typeface="Arial Nova" panose="020B0504020202020204" pitchFamily="34" charset="0"/>
                        <a:cs typeface="Montserrat"/>
                      </a:endParaRPr>
                    </a:p>
                  </a:txBody>
                  <a:tcPr marL="0" marR="0" marT="77470" marB="0">
                    <a:lnL w="6350" cap="flat" cmpd="sng" algn="ctr">
                      <a:solidFill>
                        <a:schemeClr val="bg1">
                          <a:lumMod val="65000"/>
                        </a:schemeClr>
                      </a:solidFill>
                      <a:prstDash val="solid"/>
                      <a:round/>
                      <a:headEnd type="none" w="med" len="med"/>
                      <a:tailEnd type="none" w="med" len="med"/>
                    </a:lnL>
                    <a:lnT w="12700">
                      <a:solidFill>
                        <a:srgbClr val="A4A4A4"/>
                      </a:solidFill>
                      <a:prstDash val="solid"/>
                    </a:lnT>
                    <a:lnB w="12700" cap="flat" cmpd="sng" algn="ctr">
                      <a:solidFill>
                        <a:srgbClr val="A4A4A4"/>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810">
                <a:tc>
                  <a:txBody>
                    <a:bodyPr/>
                    <a:lstStyle/>
                    <a:p>
                      <a:pPr marR="131445" algn="ctr">
                        <a:lnSpc>
                          <a:spcPct val="100000"/>
                        </a:lnSpc>
                        <a:spcBef>
                          <a:spcPts val="605"/>
                        </a:spcBef>
                      </a:pPr>
                      <a:r>
                        <a:rPr sz="1400" b="1" spc="-25" dirty="0">
                          <a:solidFill>
                            <a:schemeClr val="tx1"/>
                          </a:solidFill>
                          <a:latin typeface="Arial Nova" panose="020B0504020202020204" pitchFamily="34" charset="0"/>
                          <a:cs typeface="Montserrat"/>
                        </a:rPr>
                        <a:t>RBC</a:t>
                      </a:r>
                      <a:endParaRPr sz="1400" dirty="0">
                        <a:solidFill>
                          <a:schemeClr val="tx1"/>
                        </a:solidFill>
                        <a:latin typeface="Arial Nova" panose="020B0504020202020204" pitchFamily="34" charset="0"/>
                        <a:cs typeface="Montserrat"/>
                      </a:endParaRPr>
                    </a:p>
                  </a:txBody>
                  <a:tcPr marL="0" marR="0" marT="76835" marB="0">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marL="22860" algn="ctr">
                        <a:lnSpc>
                          <a:spcPct val="100000"/>
                        </a:lnSpc>
                        <a:spcBef>
                          <a:spcPts val="605"/>
                        </a:spcBef>
                      </a:pPr>
                      <a:r>
                        <a:rPr sz="1400" dirty="0">
                          <a:solidFill>
                            <a:schemeClr val="tx1"/>
                          </a:solidFill>
                          <a:latin typeface="Arial Nova" panose="020B0504020202020204" pitchFamily="34" charset="0"/>
                          <a:cs typeface="Montserrat"/>
                        </a:rPr>
                        <a:t>1</a:t>
                      </a:r>
                      <a:r>
                        <a:rPr sz="1400" spc="-65" dirty="0">
                          <a:solidFill>
                            <a:schemeClr val="tx1"/>
                          </a:solidFill>
                          <a:latin typeface="Arial Nova" panose="020B0504020202020204" pitchFamily="34" charset="0"/>
                          <a:cs typeface="Montserrat"/>
                        </a:rPr>
                        <a:t> </a:t>
                      </a:r>
                      <a:r>
                        <a:rPr sz="1400" spc="-25" dirty="0">
                          <a:solidFill>
                            <a:schemeClr val="tx1"/>
                          </a:solidFill>
                          <a:latin typeface="Arial Nova" panose="020B0504020202020204" pitchFamily="34" charset="0"/>
                          <a:cs typeface="Montserrat"/>
                        </a:rPr>
                        <a:t>HPF</a:t>
                      </a:r>
                      <a:endParaRPr sz="1400" dirty="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marL="100965" algn="ctr">
                        <a:lnSpc>
                          <a:spcPct val="100000"/>
                        </a:lnSpc>
                        <a:spcBef>
                          <a:spcPts val="605"/>
                        </a:spcBef>
                      </a:pPr>
                      <a:r>
                        <a:rPr sz="1400" b="1" dirty="0">
                          <a:solidFill>
                            <a:schemeClr val="tx1"/>
                          </a:solidFill>
                          <a:latin typeface="Arial Nova" panose="020B0504020202020204" pitchFamily="34" charset="0"/>
                          <a:cs typeface="Montserrat"/>
                        </a:rPr>
                        <a:t>Up</a:t>
                      </a:r>
                      <a:r>
                        <a:rPr sz="1400" b="1" spc="45" dirty="0">
                          <a:solidFill>
                            <a:schemeClr val="tx1"/>
                          </a:solidFill>
                          <a:latin typeface="Arial Nova" panose="020B0504020202020204" pitchFamily="34" charset="0"/>
                          <a:cs typeface="Montserrat"/>
                        </a:rPr>
                        <a:t> </a:t>
                      </a:r>
                      <a:r>
                        <a:rPr sz="1400" b="1" dirty="0">
                          <a:solidFill>
                            <a:schemeClr val="tx1"/>
                          </a:solidFill>
                          <a:latin typeface="Arial Nova" panose="020B0504020202020204" pitchFamily="34" charset="0"/>
                          <a:cs typeface="Montserrat"/>
                        </a:rPr>
                        <a:t>to</a:t>
                      </a:r>
                      <a:r>
                        <a:rPr sz="1400" b="1" spc="65" dirty="0">
                          <a:solidFill>
                            <a:schemeClr val="tx1"/>
                          </a:solidFill>
                          <a:latin typeface="Arial Nova" panose="020B0504020202020204" pitchFamily="34" charset="0"/>
                          <a:cs typeface="Montserrat"/>
                        </a:rPr>
                        <a:t> </a:t>
                      </a:r>
                      <a:r>
                        <a:rPr sz="1400" b="1" spc="-50" dirty="0">
                          <a:solidFill>
                            <a:schemeClr val="tx1"/>
                          </a:solidFill>
                          <a:latin typeface="Arial Nova" panose="020B0504020202020204" pitchFamily="34" charset="0"/>
                          <a:cs typeface="Montserrat"/>
                        </a:rPr>
                        <a:t>5</a:t>
                      </a:r>
                      <a:endParaRPr sz="1400" dirty="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a:lnSpc>
                          <a:spcPct val="100000"/>
                        </a:lnSpc>
                      </a:pPr>
                      <a:endParaRPr sz="12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lnT w="12700">
                      <a:solidFill>
                        <a:srgbClr val="A4A4A4"/>
                      </a:solidFill>
                      <a:prstDash val="solid"/>
                    </a:lnT>
                    <a:solidFill>
                      <a:srgbClr val="A4A4A4">
                        <a:alpha val="19999"/>
                      </a:srgbClr>
                    </a:solidFill>
                  </a:tcPr>
                </a:tc>
                <a:extLst>
                  <a:ext uri="{0D108BD9-81ED-4DB2-BD59-A6C34878D82A}">
                    <a16:rowId xmlns:a16="http://schemas.microsoft.com/office/drawing/2014/main" val="10001"/>
                  </a:ext>
                </a:extLst>
              </a:tr>
              <a:tr h="384810">
                <a:tc>
                  <a:txBody>
                    <a:bodyPr/>
                    <a:lstStyle/>
                    <a:p>
                      <a:pPr marR="131445" algn="ctr">
                        <a:lnSpc>
                          <a:spcPct val="100000"/>
                        </a:lnSpc>
                        <a:spcBef>
                          <a:spcPts val="605"/>
                        </a:spcBef>
                      </a:pPr>
                      <a:r>
                        <a:rPr sz="1400" b="1" spc="75" dirty="0">
                          <a:solidFill>
                            <a:schemeClr val="tx1"/>
                          </a:solidFill>
                          <a:latin typeface="Arial Nova" panose="020B0504020202020204" pitchFamily="34" charset="0"/>
                          <a:cs typeface="Montserrat"/>
                        </a:rPr>
                        <a:t>WBC</a:t>
                      </a:r>
                      <a:endParaRPr sz="1400">
                        <a:solidFill>
                          <a:schemeClr val="tx1"/>
                        </a:solidFill>
                        <a:latin typeface="Arial Nova" panose="020B0504020202020204" pitchFamily="34" charset="0"/>
                        <a:cs typeface="Montserrat"/>
                      </a:endParaRPr>
                    </a:p>
                  </a:txBody>
                  <a:tcPr marL="0" marR="0" marT="76835" marB="0">
                    <a:lnR w="6350" cap="flat" cmpd="sng" algn="ctr">
                      <a:solidFill>
                        <a:schemeClr val="bg1">
                          <a:lumMod val="65000"/>
                        </a:schemeClr>
                      </a:solidFill>
                      <a:prstDash val="solid"/>
                      <a:round/>
                      <a:headEnd type="none" w="med" len="med"/>
                      <a:tailEnd type="none" w="med" len="med"/>
                    </a:lnR>
                  </a:tcPr>
                </a:tc>
                <a:tc>
                  <a:txBody>
                    <a:bodyPr/>
                    <a:lstStyle/>
                    <a:p>
                      <a:pPr marL="22860" algn="ctr">
                        <a:lnSpc>
                          <a:spcPct val="100000"/>
                        </a:lnSpc>
                        <a:spcBef>
                          <a:spcPts val="605"/>
                        </a:spcBef>
                      </a:pPr>
                      <a:r>
                        <a:rPr sz="1400" dirty="0">
                          <a:solidFill>
                            <a:schemeClr val="tx1"/>
                          </a:solidFill>
                          <a:latin typeface="Arial Nova" panose="020B0504020202020204" pitchFamily="34" charset="0"/>
                          <a:cs typeface="Montserrat"/>
                        </a:rPr>
                        <a:t>174</a:t>
                      </a:r>
                      <a:r>
                        <a:rPr sz="1400" spc="100" dirty="0">
                          <a:solidFill>
                            <a:schemeClr val="tx1"/>
                          </a:solidFill>
                          <a:latin typeface="Arial Nova" panose="020B0504020202020204" pitchFamily="34" charset="0"/>
                          <a:cs typeface="Montserrat"/>
                        </a:rPr>
                        <a:t> </a:t>
                      </a:r>
                      <a:r>
                        <a:rPr sz="1400" spc="-25" dirty="0">
                          <a:solidFill>
                            <a:schemeClr val="tx1"/>
                          </a:solidFill>
                          <a:latin typeface="Arial Nova" panose="020B0504020202020204" pitchFamily="34" charset="0"/>
                          <a:cs typeface="Montserrat"/>
                        </a:rPr>
                        <a:t>HPF</a:t>
                      </a:r>
                      <a:endParaRPr sz="140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100965" algn="ctr">
                        <a:lnSpc>
                          <a:spcPct val="100000"/>
                        </a:lnSpc>
                        <a:spcBef>
                          <a:spcPts val="605"/>
                        </a:spcBef>
                      </a:pPr>
                      <a:r>
                        <a:rPr sz="1400" b="1" dirty="0">
                          <a:solidFill>
                            <a:schemeClr val="tx1"/>
                          </a:solidFill>
                          <a:latin typeface="Arial Nova" panose="020B0504020202020204" pitchFamily="34" charset="0"/>
                          <a:cs typeface="Montserrat"/>
                        </a:rPr>
                        <a:t>Up</a:t>
                      </a:r>
                      <a:r>
                        <a:rPr sz="1400" b="1" spc="45" dirty="0">
                          <a:solidFill>
                            <a:schemeClr val="tx1"/>
                          </a:solidFill>
                          <a:latin typeface="Arial Nova" panose="020B0504020202020204" pitchFamily="34" charset="0"/>
                          <a:cs typeface="Montserrat"/>
                        </a:rPr>
                        <a:t> </a:t>
                      </a:r>
                      <a:r>
                        <a:rPr sz="1400" b="1" dirty="0">
                          <a:solidFill>
                            <a:schemeClr val="tx1"/>
                          </a:solidFill>
                          <a:latin typeface="Arial Nova" panose="020B0504020202020204" pitchFamily="34" charset="0"/>
                          <a:cs typeface="Montserrat"/>
                        </a:rPr>
                        <a:t>to</a:t>
                      </a:r>
                      <a:r>
                        <a:rPr sz="1400" b="1" spc="65" dirty="0">
                          <a:solidFill>
                            <a:schemeClr val="tx1"/>
                          </a:solidFill>
                          <a:latin typeface="Arial Nova" panose="020B0504020202020204" pitchFamily="34" charset="0"/>
                          <a:cs typeface="Montserrat"/>
                        </a:rPr>
                        <a:t> </a:t>
                      </a:r>
                      <a:r>
                        <a:rPr sz="1400" b="1" spc="-50" dirty="0">
                          <a:solidFill>
                            <a:schemeClr val="tx1"/>
                          </a:solidFill>
                          <a:latin typeface="Arial Nova" panose="020B0504020202020204" pitchFamily="34" charset="0"/>
                          <a:cs typeface="Montserrat"/>
                        </a:rPr>
                        <a:t>5</a:t>
                      </a:r>
                      <a:endParaRPr sz="140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R="52069" algn="ctr">
                        <a:lnSpc>
                          <a:spcPct val="100000"/>
                        </a:lnSpc>
                        <a:spcBef>
                          <a:spcPts val="605"/>
                        </a:spcBef>
                      </a:pPr>
                      <a:r>
                        <a:rPr sz="1400" b="1" spc="10" dirty="0">
                          <a:solidFill>
                            <a:schemeClr val="tx1"/>
                          </a:solidFill>
                          <a:latin typeface="Arial Nova" panose="020B0504020202020204" pitchFamily="34" charset="0"/>
                          <a:cs typeface="Montserrat"/>
                        </a:rPr>
                        <a:t>H</a:t>
                      </a:r>
                      <a:endParaRPr sz="1400" dirty="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002"/>
                  </a:ext>
                </a:extLst>
              </a:tr>
              <a:tr h="384810">
                <a:tc>
                  <a:txBody>
                    <a:bodyPr/>
                    <a:lstStyle/>
                    <a:p>
                      <a:pPr marR="129539" algn="ctr">
                        <a:lnSpc>
                          <a:spcPct val="100000"/>
                        </a:lnSpc>
                        <a:spcBef>
                          <a:spcPts val="605"/>
                        </a:spcBef>
                      </a:pPr>
                      <a:r>
                        <a:rPr sz="1400" b="1" spc="-10" dirty="0">
                          <a:solidFill>
                            <a:schemeClr val="tx1"/>
                          </a:solidFill>
                          <a:latin typeface="Arial Nova" panose="020B0504020202020204" pitchFamily="34" charset="0"/>
                          <a:cs typeface="Montserrat"/>
                        </a:rPr>
                        <a:t>Bacteria</a:t>
                      </a:r>
                      <a:endParaRPr sz="1400">
                        <a:solidFill>
                          <a:schemeClr val="tx1"/>
                        </a:solidFill>
                        <a:latin typeface="Arial Nova" panose="020B0504020202020204" pitchFamily="34" charset="0"/>
                        <a:cs typeface="Montserrat"/>
                      </a:endParaRPr>
                    </a:p>
                  </a:txBody>
                  <a:tcPr marL="0" marR="0" marT="76835" marB="0">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24130" algn="ctr">
                        <a:lnSpc>
                          <a:spcPct val="100000"/>
                        </a:lnSpc>
                        <a:spcBef>
                          <a:spcPts val="605"/>
                        </a:spcBef>
                      </a:pPr>
                      <a:r>
                        <a:rPr sz="1400" spc="-10" dirty="0">
                          <a:solidFill>
                            <a:schemeClr val="tx1"/>
                          </a:solidFill>
                          <a:latin typeface="Arial Nova" panose="020B0504020202020204" pitchFamily="34" charset="0"/>
                          <a:cs typeface="Montserrat"/>
                        </a:rPr>
                        <a:t>Moderate</a:t>
                      </a:r>
                      <a:endParaRPr sz="140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102870" algn="ctr">
                        <a:lnSpc>
                          <a:spcPct val="100000"/>
                        </a:lnSpc>
                        <a:spcBef>
                          <a:spcPts val="605"/>
                        </a:spcBef>
                      </a:pPr>
                      <a:r>
                        <a:rPr sz="1400" b="1" spc="-20" dirty="0">
                          <a:solidFill>
                            <a:schemeClr val="tx1"/>
                          </a:solidFill>
                          <a:latin typeface="Arial Nova" panose="020B0504020202020204" pitchFamily="34" charset="0"/>
                          <a:cs typeface="Montserrat"/>
                        </a:rPr>
                        <a:t>None</a:t>
                      </a:r>
                      <a:endParaRPr sz="140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R="52069" algn="ctr">
                        <a:lnSpc>
                          <a:spcPct val="100000"/>
                        </a:lnSpc>
                        <a:spcBef>
                          <a:spcPts val="605"/>
                        </a:spcBef>
                      </a:pPr>
                      <a:r>
                        <a:rPr sz="1400" b="1" spc="10" dirty="0">
                          <a:solidFill>
                            <a:schemeClr val="tx1"/>
                          </a:solidFill>
                          <a:latin typeface="Arial Nova" panose="020B0504020202020204" pitchFamily="34" charset="0"/>
                          <a:cs typeface="Montserrat"/>
                        </a:rPr>
                        <a:t>H</a:t>
                      </a:r>
                      <a:endParaRPr sz="1400" dirty="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solidFill>
                      <a:srgbClr val="A4A4A4">
                        <a:alpha val="19999"/>
                      </a:srgbClr>
                    </a:solidFill>
                  </a:tcPr>
                </a:tc>
                <a:extLst>
                  <a:ext uri="{0D108BD9-81ED-4DB2-BD59-A6C34878D82A}">
                    <a16:rowId xmlns:a16="http://schemas.microsoft.com/office/drawing/2014/main" val="10003"/>
                  </a:ext>
                </a:extLst>
              </a:tr>
              <a:tr h="384810">
                <a:tc>
                  <a:txBody>
                    <a:bodyPr/>
                    <a:lstStyle/>
                    <a:p>
                      <a:pPr marR="129539" algn="ctr">
                        <a:lnSpc>
                          <a:spcPct val="100000"/>
                        </a:lnSpc>
                        <a:spcBef>
                          <a:spcPts val="605"/>
                        </a:spcBef>
                      </a:pPr>
                      <a:r>
                        <a:rPr sz="1400" b="1" spc="-10" dirty="0">
                          <a:solidFill>
                            <a:schemeClr val="tx1"/>
                          </a:solidFill>
                          <a:latin typeface="Arial Nova" panose="020B0504020202020204" pitchFamily="34" charset="0"/>
                          <a:cs typeface="Montserrat"/>
                        </a:rPr>
                        <a:t>Mucus</a:t>
                      </a:r>
                      <a:endParaRPr sz="1400">
                        <a:solidFill>
                          <a:schemeClr val="tx1"/>
                        </a:solidFill>
                        <a:latin typeface="Arial Nova" panose="020B0504020202020204" pitchFamily="34" charset="0"/>
                        <a:cs typeface="Montserrat"/>
                      </a:endParaRPr>
                    </a:p>
                  </a:txBody>
                  <a:tcPr marL="0" marR="0" marT="76835" marB="0">
                    <a:lnR w="6350" cap="flat" cmpd="sng" algn="ctr">
                      <a:solidFill>
                        <a:schemeClr val="bg1">
                          <a:lumMod val="65000"/>
                        </a:schemeClr>
                      </a:solidFill>
                      <a:prstDash val="solid"/>
                      <a:round/>
                      <a:headEnd type="none" w="med" len="med"/>
                      <a:tailEnd type="none" w="med" len="med"/>
                    </a:lnR>
                  </a:tcPr>
                </a:tc>
                <a:tc>
                  <a:txBody>
                    <a:bodyPr/>
                    <a:lstStyle/>
                    <a:p>
                      <a:pPr marL="24130" algn="ctr">
                        <a:lnSpc>
                          <a:spcPct val="100000"/>
                        </a:lnSpc>
                        <a:spcBef>
                          <a:spcPts val="605"/>
                        </a:spcBef>
                      </a:pPr>
                      <a:r>
                        <a:rPr sz="1400" spc="-10" dirty="0">
                          <a:solidFill>
                            <a:schemeClr val="tx1"/>
                          </a:solidFill>
                          <a:latin typeface="Arial Nova" panose="020B0504020202020204" pitchFamily="34" charset="0"/>
                          <a:cs typeface="Montserrat"/>
                        </a:rPr>
                        <a:t>Moderate</a:t>
                      </a:r>
                      <a:endParaRPr sz="140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102870" algn="ctr">
                        <a:lnSpc>
                          <a:spcPct val="100000"/>
                        </a:lnSpc>
                        <a:spcBef>
                          <a:spcPts val="605"/>
                        </a:spcBef>
                      </a:pPr>
                      <a:r>
                        <a:rPr sz="1400" b="1" spc="-20" dirty="0">
                          <a:solidFill>
                            <a:schemeClr val="tx1"/>
                          </a:solidFill>
                          <a:latin typeface="Arial Nova" panose="020B0504020202020204" pitchFamily="34" charset="0"/>
                          <a:cs typeface="Montserrat"/>
                        </a:rPr>
                        <a:t>None</a:t>
                      </a:r>
                      <a:endParaRPr sz="140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R="52069" algn="ctr">
                        <a:lnSpc>
                          <a:spcPct val="100000"/>
                        </a:lnSpc>
                        <a:spcBef>
                          <a:spcPts val="605"/>
                        </a:spcBef>
                      </a:pPr>
                      <a:r>
                        <a:rPr sz="1400" b="1" spc="10" dirty="0">
                          <a:solidFill>
                            <a:schemeClr val="tx1"/>
                          </a:solidFill>
                          <a:latin typeface="Arial Nova" panose="020B0504020202020204" pitchFamily="34" charset="0"/>
                          <a:cs typeface="Montserrat"/>
                        </a:rPr>
                        <a:t>H</a:t>
                      </a:r>
                      <a:endParaRPr sz="1400" dirty="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004"/>
                  </a:ext>
                </a:extLst>
              </a:tr>
              <a:tr h="384810">
                <a:tc>
                  <a:txBody>
                    <a:bodyPr/>
                    <a:lstStyle/>
                    <a:p>
                      <a:pPr marR="131445" algn="ctr">
                        <a:lnSpc>
                          <a:spcPct val="100000"/>
                        </a:lnSpc>
                        <a:spcBef>
                          <a:spcPts val="605"/>
                        </a:spcBef>
                      </a:pPr>
                      <a:r>
                        <a:rPr sz="1400" b="1" dirty="0">
                          <a:solidFill>
                            <a:schemeClr val="tx1"/>
                          </a:solidFill>
                          <a:latin typeface="Arial Nova" panose="020B0504020202020204" pitchFamily="34" charset="0"/>
                          <a:cs typeface="Montserrat"/>
                        </a:rPr>
                        <a:t>Squamous</a:t>
                      </a:r>
                      <a:r>
                        <a:rPr sz="1400" b="1" spc="180" dirty="0">
                          <a:solidFill>
                            <a:schemeClr val="tx1"/>
                          </a:solidFill>
                          <a:latin typeface="Arial Nova" panose="020B0504020202020204" pitchFamily="34" charset="0"/>
                          <a:cs typeface="Montserrat"/>
                        </a:rPr>
                        <a:t> </a:t>
                      </a:r>
                      <a:r>
                        <a:rPr sz="1400" b="1" dirty="0">
                          <a:solidFill>
                            <a:schemeClr val="tx1"/>
                          </a:solidFill>
                          <a:latin typeface="Arial Nova" panose="020B0504020202020204" pitchFamily="34" charset="0"/>
                          <a:cs typeface="Montserrat"/>
                        </a:rPr>
                        <a:t>Epithelial</a:t>
                      </a:r>
                      <a:r>
                        <a:rPr sz="1400" b="1" spc="240" dirty="0">
                          <a:solidFill>
                            <a:schemeClr val="tx1"/>
                          </a:solidFill>
                          <a:latin typeface="Arial Nova" panose="020B0504020202020204" pitchFamily="34" charset="0"/>
                          <a:cs typeface="Montserrat"/>
                        </a:rPr>
                        <a:t> </a:t>
                      </a:r>
                      <a:r>
                        <a:rPr sz="1400" b="1" spc="-10" dirty="0">
                          <a:solidFill>
                            <a:schemeClr val="tx1"/>
                          </a:solidFill>
                          <a:latin typeface="Arial Nova" panose="020B0504020202020204" pitchFamily="34" charset="0"/>
                          <a:cs typeface="Montserrat"/>
                        </a:rPr>
                        <a:t>Cells</a:t>
                      </a:r>
                      <a:endParaRPr sz="1400">
                        <a:solidFill>
                          <a:schemeClr val="tx1"/>
                        </a:solidFill>
                        <a:latin typeface="Arial Nova" panose="020B0504020202020204" pitchFamily="34" charset="0"/>
                        <a:cs typeface="Montserrat"/>
                      </a:endParaRPr>
                    </a:p>
                  </a:txBody>
                  <a:tcPr marL="0" marR="0" marT="76835" marB="0">
                    <a:lnR w="6350" cap="flat" cmpd="sng" algn="ctr">
                      <a:solidFill>
                        <a:schemeClr val="bg1">
                          <a:lumMod val="65000"/>
                        </a:schemeClr>
                      </a:solidFill>
                      <a:prstDash val="solid"/>
                      <a:round/>
                      <a:headEnd type="none" w="med" len="med"/>
                      <a:tailEnd type="none" w="med" len="med"/>
                    </a:lnR>
                    <a:lnB w="12700">
                      <a:solidFill>
                        <a:srgbClr val="A4A4A4"/>
                      </a:solidFill>
                      <a:prstDash val="solid"/>
                    </a:lnB>
                    <a:solidFill>
                      <a:srgbClr val="A4A4A4">
                        <a:alpha val="20000"/>
                      </a:srgbClr>
                    </a:solidFill>
                  </a:tcPr>
                </a:tc>
                <a:tc>
                  <a:txBody>
                    <a:bodyPr/>
                    <a:lstStyle/>
                    <a:p>
                      <a:pPr marL="23495" algn="ctr">
                        <a:lnSpc>
                          <a:spcPct val="100000"/>
                        </a:lnSpc>
                        <a:spcBef>
                          <a:spcPts val="605"/>
                        </a:spcBef>
                      </a:pPr>
                      <a:r>
                        <a:rPr sz="1400" dirty="0">
                          <a:solidFill>
                            <a:schemeClr val="tx1"/>
                          </a:solidFill>
                          <a:latin typeface="Arial Nova" panose="020B0504020202020204" pitchFamily="34" charset="0"/>
                          <a:cs typeface="Montserrat"/>
                        </a:rPr>
                        <a:t>90</a:t>
                      </a:r>
                      <a:r>
                        <a:rPr sz="1400" spc="-85" dirty="0">
                          <a:solidFill>
                            <a:schemeClr val="tx1"/>
                          </a:solidFill>
                          <a:latin typeface="Arial Nova" panose="020B0504020202020204" pitchFamily="34" charset="0"/>
                          <a:cs typeface="Montserrat"/>
                        </a:rPr>
                        <a:t> </a:t>
                      </a:r>
                      <a:r>
                        <a:rPr sz="1400" spc="-25" dirty="0">
                          <a:solidFill>
                            <a:schemeClr val="tx1"/>
                          </a:solidFill>
                          <a:latin typeface="Arial Nova" panose="020B0504020202020204" pitchFamily="34" charset="0"/>
                          <a:cs typeface="Montserrat"/>
                        </a:rPr>
                        <a:t>HPF</a:t>
                      </a:r>
                      <a:endParaRPr sz="140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a:solidFill>
                        <a:srgbClr val="A4A4A4"/>
                      </a:solidFill>
                      <a:prstDash val="solid"/>
                    </a:lnB>
                    <a:solidFill>
                      <a:srgbClr val="A4A4A4">
                        <a:alpha val="20000"/>
                      </a:srgbClr>
                    </a:solidFill>
                  </a:tcPr>
                </a:tc>
                <a:tc>
                  <a:txBody>
                    <a:bodyPr/>
                    <a:lstStyle/>
                    <a:p>
                      <a:pPr marL="100965" algn="ctr">
                        <a:lnSpc>
                          <a:spcPct val="100000"/>
                        </a:lnSpc>
                        <a:spcBef>
                          <a:spcPts val="605"/>
                        </a:spcBef>
                      </a:pPr>
                      <a:r>
                        <a:rPr sz="1400" b="1" dirty="0">
                          <a:solidFill>
                            <a:schemeClr val="tx1"/>
                          </a:solidFill>
                          <a:latin typeface="Arial Nova" panose="020B0504020202020204" pitchFamily="34" charset="0"/>
                          <a:cs typeface="Montserrat"/>
                        </a:rPr>
                        <a:t>Up</a:t>
                      </a:r>
                      <a:r>
                        <a:rPr sz="1400" b="1" spc="45" dirty="0">
                          <a:solidFill>
                            <a:schemeClr val="tx1"/>
                          </a:solidFill>
                          <a:latin typeface="Arial Nova" panose="020B0504020202020204" pitchFamily="34" charset="0"/>
                          <a:cs typeface="Montserrat"/>
                        </a:rPr>
                        <a:t> </a:t>
                      </a:r>
                      <a:r>
                        <a:rPr sz="1400" b="1" dirty="0">
                          <a:solidFill>
                            <a:schemeClr val="tx1"/>
                          </a:solidFill>
                          <a:latin typeface="Arial Nova" panose="020B0504020202020204" pitchFamily="34" charset="0"/>
                          <a:cs typeface="Montserrat"/>
                        </a:rPr>
                        <a:t>to</a:t>
                      </a:r>
                      <a:r>
                        <a:rPr sz="1400" b="1" spc="65" dirty="0">
                          <a:solidFill>
                            <a:schemeClr val="tx1"/>
                          </a:solidFill>
                          <a:latin typeface="Arial Nova" panose="020B0504020202020204" pitchFamily="34" charset="0"/>
                          <a:cs typeface="Montserrat"/>
                        </a:rPr>
                        <a:t> </a:t>
                      </a:r>
                      <a:r>
                        <a:rPr sz="1400" b="1" spc="-50" dirty="0">
                          <a:solidFill>
                            <a:schemeClr val="tx1"/>
                          </a:solidFill>
                          <a:latin typeface="Arial Nova" panose="020B0504020202020204" pitchFamily="34" charset="0"/>
                          <a:cs typeface="Montserrat"/>
                        </a:rPr>
                        <a:t>5</a:t>
                      </a:r>
                      <a:endParaRPr sz="140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a:solidFill>
                        <a:srgbClr val="A4A4A4"/>
                      </a:solidFill>
                      <a:prstDash val="solid"/>
                    </a:lnB>
                    <a:solidFill>
                      <a:srgbClr val="A4A4A4">
                        <a:alpha val="20000"/>
                      </a:srgbClr>
                    </a:solidFill>
                  </a:tcPr>
                </a:tc>
                <a:tc>
                  <a:txBody>
                    <a:bodyPr/>
                    <a:lstStyle/>
                    <a:p>
                      <a:pPr>
                        <a:lnSpc>
                          <a:spcPct val="100000"/>
                        </a:lnSpc>
                      </a:pPr>
                      <a:endParaRPr sz="12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lnB w="12700">
                      <a:solidFill>
                        <a:srgbClr val="A4A4A4"/>
                      </a:solidFill>
                      <a:prstDash val="solid"/>
                    </a:lnB>
                    <a:solidFill>
                      <a:srgbClr val="A4A4A4">
                        <a:alpha val="20000"/>
                      </a:srgbClr>
                    </a:solidFill>
                  </a:tcPr>
                </a:tc>
                <a:extLst>
                  <a:ext uri="{0D108BD9-81ED-4DB2-BD59-A6C34878D82A}">
                    <a16:rowId xmlns:a16="http://schemas.microsoft.com/office/drawing/2014/main" val="10006"/>
                  </a:ext>
                </a:extLst>
              </a:tr>
            </a:tbl>
          </a:graphicData>
        </a:graphic>
      </p:graphicFrame>
      <p:graphicFrame>
        <p:nvGraphicFramePr>
          <p:cNvPr id="10" name="object 12">
            <a:extLst>
              <a:ext uri="{FF2B5EF4-FFF2-40B4-BE49-F238E27FC236}">
                <a16:creationId xmlns:a16="http://schemas.microsoft.com/office/drawing/2014/main" id="{DD107CC7-D112-D29D-A262-B766735F6CB7}"/>
              </a:ext>
            </a:extLst>
          </p:cNvPr>
          <p:cNvGraphicFramePr>
            <a:graphicFrameLocks noGrp="1"/>
          </p:cNvGraphicFramePr>
          <p:nvPr>
            <p:extLst>
              <p:ext uri="{D42A27DB-BD31-4B8C-83A1-F6EECF244321}">
                <p14:modId xmlns:p14="http://schemas.microsoft.com/office/powerpoint/2010/main" val="4274640742"/>
              </p:ext>
            </p:extLst>
          </p:nvPr>
        </p:nvGraphicFramePr>
        <p:xfrm>
          <a:off x="491106" y="5921146"/>
          <a:ext cx="7954831" cy="1141959"/>
        </p:xfrm>
        <a:graphic>
          <a:graphicData uri="http://schemas.openxmlformats.org/drawingml/2006/table">
            <a:tbl>
              <a:tblPr firstRow="1" bandRow="1">
                <a:tableStyleId>{2D5ABB26-0587-4C30-8999-92F81FD0307C}</a:tableStyleId>
              </a:tblPr>
              <a:tblGrid>
                <a:gridCol w="3891786">
                  <a:extLst>
                    <a:ext uri="{9D8B030D-6E8A-4147-A177-3AD203B41FA5}">
                      <a16:colId xmlns:a16="http://schemas.microsoft.com/office/drawing/2014/main" val="20000"/>
                    </a:ext>
                  </a:extLst>
                </a:gridCol>
                <a:gridCol w="4063045">
                  <a:extLst>
                    <a:ext uri="{9D8B030D-6E8A-4147-A177-3AD203B41FA5}">
                      <a16:colId xmlns:a16="http://schemas.microsoft.com/office/drawing/2014/main" val="20001"/>
                    </a:ext>
                  </a:extLst>
                </a:gridCol>
              </a:tblGrid>
              <a:tr h="338455">
                <a:tc>
                  <a:txBody>
                    <a:bodyPr/>
                    <a:lstStyle/>
                    <a:p>
                      <a:pPr marR="210185" algn="ctr">
                        <a:lnSpc>
                          <a:spcPct val="100000"/>
                        </a:lnSpc>
                        <a:spcBef>
                          <a:spcPts val="425"/>
                        </a:spcBef>
                      </a:pPr>
                      <a:r>
                        <a:rPr sz="1400" b="1" spc="-10" dirty="0">
                          <a:solidFill>
                            <a:schemeClr val="bg1"/>
                          </a:solidFill>
                          <a:latin typeface="Arial Nova" panose="020B0504020202020204" pitchFamily="34" charset="0"/>
                          <a:cs typeface="Montserrat"/>
                        </a:rPr>
                        <a:t>SAMPLE</a:t>
                      </a:r>
                      <a:endParaRPr sz="1400" dirty="0">
                        <a:solidFill>
                          <a:schemeClr val="bg1"/>
                        </a:solidFill>
                        <a:latin typeface="Arial Nova" panose="020B0504020202020204" pitchFamily="34" charset="0"/>
                        <a:cs typeface="Montserrat"/>
                      </a:endParaRPr>
                    </a:p>
                  </a:txBody>
                  <a:tcPr marL="0" marR="0" marT="53975" marB="0">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a:solidFill>
                        <a:srgbClr val="A4A4A4"/>
                      </a:solidFill>
                      <a:prstDash val="solid"/>
                    </a:lnB>
                    <a:solidFill>
                      <a:schemeClr val="tx2"/>
                    </a:solidFill>
                  </a:tcPr>
                </a:tc>
                <a:tc>
                  <a:txBody>
                    <a:bodyPr/>
                    <a:lstStyle/>
                    <a:p>
                      <a:pPr marR="211454" algn="ctr">
                        <a:lnSpc>
                          <a:spcPct val="100000"/>
                        </a:lnSpc>
                        <a:spcBef>
                          <a:spcPts val="425"/>
                        </a:spcBef>
                      </a:pPr>
                      <a:r>
                        <a:rPr sz="1400" b="1" spc="-10" dirty="0">
                          <a:solidFill>
                            <a:schemeClr val="bg1"/>
                          </a:solidFill>
                          <a:latin typeface="Arial Nova" panose="020B0504020202020204" pitchFamily="34" charset="0"/>
                          <a:cs typeface="Montserrat"/>
                        </a:rPr>
                        <a:t>RESULT</a:t>
                      </a:r>
                      <a:endParaRPr sz="1400" dirty="0">
                        <a:solidFill>
                          <a:schemeClr val="bg1"/>
                        </a:solidFill>
                        <a:latin typeface="Arial Nova" panose="020B0504020202020204" pitchFamily="34" charset="0"/>
                        <a:cs typeface="Montserrat"/>
                      </a:endParaRPr>
                    </a:p>
                  </a:txBody>
                  <a:tcPr marL="0" marR="0" marT="53975" marB="0">
                    <a:lnL w="6350" cap="flat" cmpd="sng" algn="ctr">
                      <a:solidFill>
                        <a:schemeClr val="bg1">
                          <a:lumMod val="65000"/>
                        </a:schemeClr>
                      </a:solidFill>
                      <a:prstDash val="solid"/>
                      <a:round/>
                      <a:headEnd type="none" w="med" len="med"/>
                      <a:tailEnd type="none" w="med" len="med"/>
                    </a:lnL>
                    <a:lnT w="12700">
                      <a:solidFill>
                        <a:srgbClr val="A4A4A4"/>
                      </a:solidFill>
                      <a:prstDash val="solid"/>
                    </a:lnT>
                    <a:lnB w="12700" cap="flat" cmpd="sng" algn="ctr">
                      <a:solidFill>
                        <a:srgbClr val="A4A4A4"/>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452349">
                <a:tc>
                  <a:txBody>
                    <a:bodyPr/>
                    <a:lstStyle/>
                    <a:p>
                      <a:pPr marR="212725" algn="ctr">
                        <a:lnSpc>
                          <a:spcPct val="100000"/>
                        </a:lnSpc>
                        <a:spcBef>
                          <a:spcPts val="475"/>
                        </a:spcBef>
                      </a:pPr>
                      <a:r>
                        <a:rPr sz="1400" b="1" dirty="0">
                          <a:solidFill>
                            <a:schemeClr val="tx1"/>
                          </a:solidFill>
                          <a:latin typeface="Arial Nova" panose="020B0504020202020204" pitchFamily="34" charset="0"/>
                          <a:cs typeface="Montserrat"/>
                        </a:rPr>
                        <a:t>Organism</a:t>
                      </a:r>
                      <a:r>
                        <a:rPr sz="1400" b="1" spc="245" dirty="0">
                          <a:solidFill>
                            <a:schemeClr val="tx1"/>
                          </a:solidFill>
                          <a:latin typeface="Arial Nova" panose="020B0504020202020204" pitchFamily="34" charset="0"/>
                          <a:cs typeface="Montserrat"/>
                        </a:rPr>
                        <a:t> </a:t>
                      </a:r>
                      <a:r>
                        <a:rPr sz="1400" b="1" spc="-20" dirty="0">
                          <a:solidFill>
                            <a:schemeClr val="tx1"/>
                          </a:solidFill>
                          <a:latin typeface="Arial Nova" panose="020B0504020202020204" pitchFamily="34" charset="0"/>
                          <a:cs typeface="Montserrat"/>
                        </a:rPr>
                        <a:t>Group</a:t>
                      </a:r>
                      <a:endParaRPr sz="1400" dirty="0">
                        <a:solidFill>
                          <a:schemeClr val="tx1"/>
                        </a:solidFill>
                        <a:latin typeface="Arial Nova" panose="020B0504020202020204" pitchFamily="34" charset="0"/>
                        <a:cs typeface="Montserrat"/>
                      </a:endParaRPr>
                    </a:p>
                  </a:txBody>
                  <a:tcPr marL="0" marR="0" marT="0" marB="0" anchor="ctr">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marL="873125" marR="836930" indent="266700">
                        <a:lnSpc>
                          <a:spcPct val="100000"/>
                        </a:lnSpc>
                        <a:spcBef>
                          <a:spcPts val="195"/>
                        </a:spcBef>
                      </a:pPr>
                      <a:r>
                        <a:rPr lang="en-US" sz="1400" spc="-10" dirty="0">
                          <a:solidFill>
                            <a:schemeClr val="tx1"/>
                          </a:solidFill>
                          <a:latin typeface="Arial Nova" panose="020B0504020202020204" pitchFamily="34" charset="0"/>
                          <a:cs typeface="Montserrat"/>
                        </a:rPr>
                        <a:t>Escherichia coli (</a:t>
                      </a:r>
                      <a:r>
                        <a:rPr lang="en-US" sz="1400" i="1" spc="-10" dirty="0">
                          <a:solidFill>
                            <a:schemeClr val="tx1"/>
                          </a:solidFill>
                          <a:latin typeface="Arial Nova" panose="020B0504020202020204" pitchFamily="34" charset="0"/>
                          <a:cs typeface="Montserrat"/>
                        </a:rPr>
                        <a:t>ESBL</a:t>
                      </a:r>
                      <a:r>
                        <a:rPr lang="en-US" sz="1400" spc="-10" dirty="0">
                          <a:solidFill>
                            <a:schemeClr val="tx1"/>
                          </a:solidFill>
                          <a:latin typeface="Arial Nova" panose="020B0504020202020204" pitchFamily="34" charset="0"/>
                          <a:cs typeface="Montserrat"/>
                        </a:rPr>
                        <a:t>)</a:t>
                      </a:r>
                    </a:p>
                  </a:txBody>
                  <a:tcPr marL="0" marR="0" marT="0" marB="0" anchor="ctr">
                    <a:lnL w="6350" cap="flat" cmpd="sng" algn="ctr">
                      <a:solidFill>
                        <a:schemeClr val="bg1">
                          <a:lumMod val="65000"/>
                        </a:schemeClr>
                      </a:solidFill>
                      <a:prstDash val="solid"/>
                      <a:round/>
                      <a:headEnd type="none" w="med" len="med"/>
                      <a:tailEnd type="none" w="med" len="med"/>
                    </a:lnL>
                    <a:lnT w="12700">
                      <a:solidFill>
                        <a:srgbClr val="A4A4A4"/>
                      </a:solidFill>
                      <a:prstDash val="solid"/>
                    </a:lnT>
                    <a:solidFill>
                      <a:srgbClr val="A4A4A4">
                        <a:alpha val="19999"/>
                      </a:srgbClr>
                    </a:solidFill>
                  </a:tcPr>
                </a:tc>
                <a:extLst>
                  <a:ext uri="{0D108BD9-81ED-4DB2-BD59-A6C34878D82A}">
                    <a16:rowId xmlns:a16="http://schemas.microsoft.com/office/drawing/2014/main" val="10001"/>
                  </a:ext>
                </a:extLst>
              </a:tr>
              <a:tr h="351155">
                <a:tc>
                  <a:txBody>
                    <a:bodyPr/>
                    <a:lstStyle/>
                    <a:p>
                      <a:pPr marR="212090" algn="ctr">
                        <a:lnSpc>
                          <a:spcPct val="100000"/>
                        </a:lnSpc>
                        <a:spcBef>
                          <a:spcPts val="475"/>
                        </a:spcBef>
                      </a:pPr>
                      <a:r>
                        <a:rPr sz="1400" b="1" dirty="0">
                          <a:solidFill>
                            <a:schemeClr val="tx1"/>
                          </a:solidFill>
                          <a:latin typeface="Arial Nova" panose="020B0504020202020204" pitchFamily="34" charset="0"/>
                          <a:cs typeface="Montserrat"/>
                        </a:rPr>
                        <a:t>Sample</a:t>
                      </a:r>
                      <a:r>
                        <a:rPr sz="1400" b="1" spc="165" dirty="0">
                          <a:solidFill>
                            <a:schemeClr val="tx1"/>
                          </a:solidFill>
                          <a:latin typeface="Arial Nova" panose="020B0504020202020204" pitchFamily="34" charset="0"/>
                          <a:cs typeface="Montserrat"/>
                        </a:rPr>
                        <a:t> </a:t>
                      </a:r>
                      <a:r>
                        <a:rPr sz="1400" b="1" spc="-20" dirty="0">
                          <a:solidFill>
                            <a:schemeClr val="tx1"/>
                          </a:solidFill>
                          <a:latin typeface="Arial Nova" panose="020B0504020202020204" pitchFamily="34" charset="0"/>
                          <a:cs typeface="Montserrat"/>
                        </a:rPr>
                        <a:t>Type</a:t>
                      </a:r>
                      <a:endParaRPr sz="1400">
                        <a:solidFill>
                          <a:schemeClr val="tx1"/>
                        </a:solidFill>
                        <a:latin typeface="Arial Nova" panose="020B0504020202020204" pitchFamily="34" charset="0"/>
                        <a:cs typeface="Montserrat"/>
                      </a:endParaRPr>
                    </a:p>
                  </a:txBody>
                  <a:tcPr marL="0" marR="0" marT="60325" marB="0">
                    <a:lnR w="6350" cap="flat" cmpd="sng" algn="ctr">
                      <a:solidFill>
                        <a:schemeClr val="bg1">
                          <a:lumMod val="65000"/>
                        </a:schemeClr>
                      </a:solidFill>
                      <a:prstDash val="solid"/>
                      <a:round/>
                      <a:headEnd type="none" w="med" len="med"/>
                      <a:tailEnd type="none" w="med" len="med"/>
                    </a:lnR>
                    <a:lnB w="12700">
                      <a:solidFill>
                        <a:srgbClr val="A4A4A4"/>
                      </a:solidFill>
                      <a:prstDash val="solid"/>
                    </a:lnB>
                  </a:tcPr>
                </a:tc>
                <a:tc>
                  <a:txBody>
                    <a:bodyPr/>
                    <a:lstStyle/>
                    <a:p>
                      <a:pPr marL="28575" algn="ctr">
                        <a:lnSpc>
                          <a:spcPct val="100000"/>
                        </a:lnSpc>
                        <a:spcBef>
                          <a:spcPts val="475"/>
                        </a:spcBef>
                      </a:pPr>
                      <a:r>
                        <a:rPr lang="en-US" sz="1400" dirty="0">
                          <a:solidFill>
                            <a:schemeClr val="tx1"/>
                          </a:solidFill>
                          <a:latin typeface="Arial Nova" panose="020B0504020202020204" pitchFamily="34" charset="0"/>
                          <a:cs typeface="Montserrat"/>
                        </a:rPr>
                        <a:t>Urine Culture</a:t>
                      </a:r>
                    </a:p>
                  </a:txBody>
                  <a:tcPr marL="0" marR="0" marT="60325" marB="0">
                    <a:lnL w="6350" cap="flat" cmpd="sng" algn="ctr">
                      <a:solidFill>
                        <a:schemeClr val="bg1">
                          <a:lumMod val="65000"/>
                        </a:schemeClr>
                      </a:solidFill>
                      <a:prstDash val="solid"/>
                      <a:round/>
                      <a:headEnd type="none" w="med" len="med"/>
                      <a:tailEnd type="none" w="med" len="med"/>
                    </a:lnL>
                    <a:lnB w="12700">
                      <a:solidFill>
                        <a:srgbClr val="A4A4A4"/>
                      </a:solidFill>
                      <a:prstDash val="solid"/>
                    </a:lnB>
                  </a:tcPr>
                </a:tc>
                <a:extLst>
                  <a:ext uri="{0D108BD9-81ED-4DB2-BD59-A6C34878D82A}">
                    <a16:rowId xmlns:a16="http://schemas.microsoft.com/office/drawing/2014/main" val="10002"/>
                  </a:ext>
                </a:extLst>
              </a:tr>
            </a:tbl>
          </a:graphicData>
        </a:graphic>
      </p:graphicFrame>
      <p:sp>
        <p:nvSpPr>
          <p:cNvPr id="11" name="object 13">
            <a:extLst>
              <a:ext uri="{FF2B5EF4-FFF2-40B4-BE49-F238E27FC236}">
                <a16:creationId xmlns:a16="http://schemas.microsoft.com/office/drawing/2014/main" id="{42EEE532-467B-1270-BA43-126DFC390D2A}"/>
              </a:ext>
            </a:extLst>
          </p:cNvPr>
          <p:cNvSpPr txBox="1"/>
          <p:nvPr/>
        </p:nvSpPr>
        <p:spPr>
          <a:xfrm>
            <a:off x="446240" y="4924727"/>
            <a:ext cx="6441244" cy="702115"/>
          </a:xfrm>
          <a:prstGeom prst="rect">
            <a:avLst/>
          </a:prstGeom>
        </p:spPr>
        <p:txBody>
          <a:bodyPr vert="horz" wrap="square" lIns="0" tIns="12065" rIns="0" bIns="0" rtlCol="0">
            <a:spAutoFit/>
          </a:bodyPr>
          <a:lstStyle/>
          <a:p>
            <a:pPr marL="12700">
              <a:lnSpc>
                <a:spcPct val="100000"/>
              </a:lnSpc>
              <a:spcBef>
                <a:spcPts val="95"/>
              </a:spcBef>
            </a:pPr>
            <a:r>
              <a:rPr sz="2800" b="1" dirty="0">
                <a:solidFill>
                  <a:schemeClr val="tx1"/>
                </a:solidFill>
                <a:latin typeface="Arial Nova" panose="020B0504020202020204" pitchFamily="34" charset="0"/>
                <a:cs typeface="Montserrat SemiBold"/>
              </a:rPr>
              <a:t>Additional</a:t>
            </a:r>
            <a:r>
              <a:rPr sz="2800" b="1" spc="-110" dirty="0">
                <a:solidFill>
                  <a:schemeClr val="tx1"/>
                </a:solidFill>
                <a:latin typeface="Arial Nova" panose="020B0504020202020204" pitchFamily="34" charset="0"/>
                <a:cs typeface="Montserrat SemiBold"/>
              </a:rPr>
              <a:t> </a:t>
            </a:r>
            <a:r>
              <a:rPr sz="2800" b="1" dirty="0">
                <a:solidFill>
                  <a:schemeClr val="tx1"/>
                </a:solidFill>
                <a:latin typeface="Arial Nova" panose="020B0504020202020204" pitchFamily="34" charset="0"/>
                <a:cs typeface="Montserrat SemiBold"/>
              </a:rPr>
              <a:t>Lab</a:t>
            </a:r>
            <a:r>
              <a:rPr sz="2800" b="1" spc="-95" dirty="0">
                <a:solidFill>
                  <a:schemeClr val="tx1"/>
                </a:solidFill>
                <a:latin typeface="Arial Nova" panose="020B0504020202020204" pitchFamily="34" charset="0"/>
                <a:cs typeface="Montserrat SemiBold"/>
              </a:rPr>
              <a:t> </a:t>
            </a:r>
            <a:r>
              <a:rPr sz="2800" b="1" spc="-10" dirty="0">
                <a:solidFill>
                  <a:schemeClr val="tx1"/>
                </a:solidFill>
                <a:latin typeface="Arial Nova" panose="020B0504020202020204" pitchFamily="34" charset="0"/>
                <a:cs typeface="Montserrat SemiBold"/>
              </a:rPr>
              <a:t>Results</a:t>
            </a:r>
            <a:endParaRPr sz="2800" dirty="0">
              <a:solidFill>
                <a:schemeClr val="tx1"/>
              </a:solidFill>
              <a:latin typeface="Arial Nova" panose="020B0504020202020204" pitchFamily="34" charset="0"/>
              <a:cs typeface="Montserrat SemiBold"/>
            </a:endParaRPr>
          </a:p>
          <a:p>
            <a:pPr marL="12700">
              <a:lnSpc>
                <a:spcPct val="100000"/>
              </a:lnSpc>
              <a:spcBef>
                <a:spcPts val="85"/>
              </a:spcBef>
            </a:pPr>
            <a:r>
              <a:rPr sz="1600" b="1" dirty="0">
                <a:solidFill>
                  <a:schemeClr val="tx1"/>
                </a:solidFill>
                <a:latin typeface="Arial Nova" panose="020B0504020202020204" pitchFamily="34" charset="0"/>
                <a:cs typeface="Montserrat SemiBold"/>
              </a:rPr>
              <a:t>Microbiology</a:t>
            </a:r>
            <a:r>
              <a:rPr sz="1600" b="1" spc="-80" dirty="0">
                <a:solidFill>
                  <a:schemeClr val="tx1"/>
                </a:solidFill>
                <a:latin typeface="Arial Nova" panose="020B0504020202020204" pitchFamily="34" charset="0"/>
                <a:cs typeface="Montserrat SemiBold"/>
              </a:rPr>
              <a:t> </a:t>
            </a:r>
            <a:r>
              <a:rPr sz="1600" b="1" spc="-10" dirty="0">
                <a:solidFill>
                  <a:schemeClr val="tx1"/>
                </a:solidFill>
                <a:latin typeface="Arial Nova" panose="020B0504020202020204" pitchFamily="34" charset="0"/>
                <a:cs typeface="Montserrat SemiBold"/>
              </a:rPr>
              <a:t>Results</a:t>
            </a:r>
            <a:endParaRPr sz="1600" dirty="0">
              <a:solidFill>
                <a:schemeClr val="tx1"/>
              </a:solidFill>
              <a:latin typeface="Arial Nova" panose="020B0504020202020204" pitchFamily="34" charset="0"/>
              <a:cs typeface="Montserrat SemiBold"/>
            </a:endParaRPr>
          </a:p>
        </p:txBody>
      </p:sp>
      <p:sp>
        <p:nvSpPr>
          <p:cNvPr id="12" name="object 13">
            <a:extLst>
              <a:ext uri="{FF2B5EF4-FFF2-40B4-BE49-F238E27FC236}">
                <a16:creationId xmlns:a16="http://schemas.microsoft.com/office/drawing/2014/main" id="{D2C189E9-6FAF-CBC5-7969-DA54A224B16A}"/>
              </a:ext>
            </a:extLst>
          </p:cNvPr>
          <p:cNvSpPr txBox="1"/>
          <p:nvPr/>
        </p:nvSpPr>
        <p:spPr>
          <a:xfrm>
            <a:off x="491107" y="7419913"/>
            <a:ext cx="2360267" cy="125034"/>
          </a:xfrm>
          <a:prstGeom prst="rect">
            <a:avLst/>
          </a:prstGeom>
        </p:spPr>
        <p:txBody>
          <a:bodyPr vert="horz" wrap="square" lIns="0" tIns="1905" rIns="0" bIns="0" rtlCol="0">
            <a:spAutoFit/>
          </a:bodyPr>
          <a:lstStyle/>
          <a:p>
            <a:pPr marL="12700">
              <a:lnSpc>
                <a:spcPct val="100000"/>
              </a:lnSpc>
              <a:spcBef>
                <a:spcPts val="15"/>
              </a:spcBef>
            </a:pPr>
            <a:r>
              <a:rPr lang="en-US" sz="800" dirty="0">
                <a:solidFill>
                  <a:schemeClr val="tx1"/>
                </a:solidFill>
                <a:latin typeface="+mn-lt"/>
                <a:cs typeface="Times New Roman"/>
              </a:rPr>
              <a:t>*User-defined Normal Values </a:t>
            </a:r>
          </a:p>
        </p:txBody>
      </p:sp>
    </p:spTree>
    <p:extLst>
      <p:ext uri="{BB962C8B-B14F-4D97-AF65-F5344CB8AC3E}">
        <p14:creationId xmlns:p14="http://schemas.microsoft.com/office/powerpoint/2010/main" val="2423941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297CB-A4B3-EED1-AFBF-D55EBD3A5A93}"/>
            </a:ext>
          </a:extLst>
        </p:cNvPr>
        <p:cNvGrpSpPr/>
        <p:nvPr/>
      </p:nvGrpSpPr>
      <p:grpSpPr>
        <a:xfrm>
          <a:off x="0" y="0"/>
          <a:ext cx="0" cy="0"/>
          <a:chOff x="0" y="0"/>
          <a:chExt cx="0" cy="0"/>
        </a:xfrm>
      </p:grpSpPr>
      <p:pic>
        <p:nvPicPr>
          <p:cNvPr id="5" name="object 12" descr="4+ Hundred Escherichia Coli On Macconkey Agar Royalty-Free Images, Stock  Photos &amp; Pictures | Shutterstock">
            <a:extLst>
              <a:ext uri="{FF2B5EF4-FFF2-40B4-BE49-F238E27FC236}">
                <a16:creationId xmlns:a16="http://schemas.microsoft.com/office/drawing/2014/main" id="{55CFE319-C9C0-0D41-51E8-1EA0810AE7FF}"/>
              </a:ext>
            </a:extLst>
          </p:cNvPr>
          <p:cNvPicPr/>
          <p:nvPr/>
        </p:nvPicPr>
        <p:blipFill>
          <a:blip r:embed="rId2" cstate="print"/>
          <a:stretch>
            <a:fillRect/>
          </a:stretch>
        </p:blipFill>
        <p:spPr>
          <a:xfrm>
            <a:off x="4730750" y="5066181"/>
            <a:ext cx="2926795" cy="2906639"/>
          </a:xfrm>
          <a:prstGeom prst="rect">
            <a:avLst/>
          </a:prstGeom>
        </p:spPr>
      </p:pic>
      <p:pic>
        <p:nvPicPr>
          <p:cNvPr id="4" name="object 4">
            <a:extLst>
              <a:ext uri="{FF2B5EF4-FFF2-40B4-BE49-F238E27FC236}">
                <a16:creationId xmlns:a16="http://schemas.microsoft.com/office/drawing/2014/main" id="{065B5F3F-B06E-21F2-762D-DD46D3933766}"/>
              </a:ext>
            </a:extLst>
          </p:cNvPr>
          <p:cNvPicPr/>
          <p:nvPr/>
        </p:nvPicPr>
        <p:blipFill>
          <a:blip r:embed="rId3" cstate="print"/>
          <a:stretch>
            <a:fillRect/>
          </a:stretch>
        </p:blipFill>
        <p:spPr>
          <a:xfrm>
            <a:off x="-6817069" y="3055619"/>
            <a:ext cx="312419" cy="295655"/>
          </a:xfrm>
          <a:prstGeom prst="rect">
            <a:avLst/>
          </a:prstGeom>
        </p:spPr>
      </p:pic>
      <p:sp>
        <p:nvSpPr>
          <p:cNvPr id="18" name="Title 17">
            <a:extLst>
              <a:ext uri="{FF2B5EF4-FFF2-40B4-BE49-F238E27FC236}">
                <a16:creationId xmlns:a16="http://schemas.microsoft.com/office/drawing/2014/main" id="{E467201F-C921-4B3A-1018-EA798449522E}"/>
              </a:ext>
            </a:extLst>
          </p:cNvPr>
          <p:cNvSpPr>
            <a:spLocks noGrp="1"/>
          </p:cNvSpPr>
          <p:nvPr>
            <p:ph type="title"/>
          </p:nvPr>
        </p:nvSpPr>
        <p:spPr/>
        <p:txBody>
          <a:bodyPr/>
          <a:lstStyle/>
          <a:p>
            <a:r>
              <a:rPr lang="en-US" sz="4400" dirty="0"/>
              <a:t>Urine Microscopy Results</a:t>
            </a:r>
          </a:p>
        </p:txBody>
      </p:sp>
      <p:sp>
        <p:nvSpPr>
          <p:cNvPr id="3" name="Text Placeholder 2">
            <a:extLst>
              <a:ext uri="{FF2B5EF4-FFF2-40B4-BE49-F238E27FC236}">
                <a16:creationId xmlns:a16="http://schemas.microsoft.com/office/drawing/2014/main" id="{E02358B0-047C-63FB-6AE1-EB2B872D3C8A}"/>
              </a:ext>
            </a:extLst>
          </p:cNvPr>
          <p:cNvSpPr>
            <a:spLocks noGrp="1"/>
          </p:cNvSpPr>
          <p:nvPr>
            <p:ph type="body" sz="quarter" idx="11"/>
          </p:nvPr>
        </p:nvSpPr>
        <p:spPr>
          <a:xfrm>
            <a:off x="490538" y="312517"/>
            <a:ext cx="7954962" cy="369332"/>
          </a:xfrm>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solidFill>
                  <a:schemeClr val="bg1"/>
                </a:solidFill>
                <a:latin typeface="Arial Nova" panose="020B0504020202020204" pitchFamily="34" charset="0"/>
                <a:cs typeface="Montserrat SemiBold"/>
              </a:rPr>
              <a:t>#4</a:t>
            </a:r>
            <a:endParaRPr lang="en-US" sz="2400" b="1" dirty="0">
              <a:solidFill>
                <a:schemeClr val="bg1"/>
              </a:solidFill>
              <a:latin typeface="Arial Nova" panose="020B0504020202020204" pitchFamily="34" charset="0"/>
              <a:cs typeface="Montserrat SemiBold"/>
            </a:endParaRPr>
          </a:p>
        </p:txBody>
      </p:sp>
      <p:pic>
        <p:nvPicPr>
          <p:cNvPr id="19" name="object 11">
            <a:extLst>
              <a:ext uri="{FF2B5EF4-FFF2-40B4-BE49-F238E27FC236}">
                <a16:creationId xmlns:a16="http://schemas.microsoft.com/office/drawing/2014/main" id="{B89D9F61-9FD4-C53D-4473-DE1F19F55D4C}"/>
              </a:ext>
            </a:extLst>
          </p:cNvPr>
          <p:cNvPicPr/>
          <p:nvPr/>
        </p:nvPicPr>
        <p:blipFill>
          <a:blip r:embed="rId4">
            <a:extLst>
              <a:ext uri="{96DAC541-7B7A-43D3-8B79-37D633B846F1}">
                <asvg:svgBlip xmlns:asvg="http://schemas.microsoft.com/office/drawing/2016/SVG/main" r:embed="rId5"/>
              </a:ext>
            </a:extLst>
          </a:blip>
          <a:srcRect l="12397" t="32371" r="13298" b="27099"/>
          <a:stretch/>
        </p:blipFill>
        <p:spPr>
          <a:xfrm>
            <a:off x="387350" y="7824729"/>
            <a:ext cx="2178611" cy="792221"/>
          </a:xfrm>
          <a:prstGeom prst="rect">
            <a:avLst/>
          </a:prstGeom>
        </p:spPr>
      </p:pic>
      <p:graphicFrame>
        <p:nvGraphicFramePr>
          <p:cNvPr id="10" name="object 12">
            <a:extLst>
              <a:ext uri="{FF2B5EF4-FFF2-40B4-BE49-F238E27FC236}">
                <a16:creationId xmlns:a16="http://schemas.microsoft.com/office/drawing/2014/main" id="{984CCA97-260A-E39A-E375-623394BA9F61}"/>
              </a:ext>
            </a:extLst>
          </p:cNvPr>
          <p:cNvGraphicFramePr>
            <a:graphicFrameLocks noGrp="1"/>
          </p:cNvGraphicFramePr>
          <p:nvPr>
            <p:extLst>
              <p:ext uri="{D42A27DB-BD31-4B8C-83A1-F6EECF244321}">
                <p14:modId xmlns:p14="http://schemas.microsoft.com/office/powerpoint/2010/main" val="1599614734"/>
              </p:ext>
            </p:extLst>
          </p:nvPr>
        </p:nvGraphicFramePr>
        <p:xfrm>
          <a:off x="491106" y="3142857"/>
          <a:ext cx="7954831" cy="1923324"/>
        </p:xfrm>
        <a:graphic>
          <a:graphicData uri="http://schemas.openxmlformats.org/drawingml/2006/table">
            <a:tbl>
              <a:tblPr firstRow="1" bandRow="1">
                <a:tableStyleId>{2D5ABB26-0587-4C30-8999-92F81FD0307C}</a:tableStyleId>
              </a:tblPr>
              <a:tblGrid>
                <a:gridCol w="3891786">
                  <a:extLst>
                    <a:ext uri="{9D8B030D-6E8A-4147-A177-3AD203B41FA5}">
                      <a16:colId xmlns:a16="http://schemas.microsoft.com/office/drawing/2014/main" val="20000"/>
                    </a:ext>
                  </a:extLst>
                </a:gridCol>
                <a:gridCol w="4063045">
                  <a:extLst>
                    <a:ext uri="{9D8B030D-6E8A-4147-A177-3AD203B41FA5}">
                      <a16:colId xmlns:a16="http://schemas.microsoft.com/office/drawing/2014/main" val="20001"/>
                    </a:ext>
                  </a:extLst>
                </a:gridCol>
              </a:tblGrid>
              <a:tr h="338455">
                <a:tc>
                  <a:txBody>
                    <a:bodyPr/>
                    <a:lstStyle/>
                    <a:p>
                      <a:pPr marR="210185" algn="ctr">
                        <a:lnSpc>
                          <a:spcPct val="100000"/>
                        </a:lnSpc>
                        <a:spcBef>
                          <a:spcPts val="425"/>
                        </a:spcBef>
                      </a:pPr>
                      <a:r>
                        <a:rPr sz="1400" b="1" spc="-10" dirty="0">
                          <a:solidFill>
                            <a:schemeClr val="bg1"/>
                          </a:solidFill>
                          <a:latin typeface="Arial Nova" panose="020B0504020202020204" pitchFamily="34" charset="0"/>
                          <a:cs typeface="Montserrat"/>
                        </a:rPr>
                        <a:t>SAMPLE</a:t>
                      </a:r>
                      <a:endParaRPr sz="1400" dirty="0">
                        <a:solidFill>
                          <a:schemeClr val="bg1"/>
                        </a:solidFill>
                        <a:latin typeface="Arial Nova" panose="020B0504020202020204" pitchFamily="34" charset="0"/>
                        <a:cs typeface="Montserrat"/>
                      </a:endParaRPr>
                    </a:p>
                  </a:txBody>
                  <a:tcPr marL="0" marR="0" marT="53975" marB="0">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cap="flat" cmpd="sng" algn="ctr">
                      <a:solidFill>
                        <a:srgbClr val="A4A4A4"/>
                      </a:solidFill>
                      <a:prstDash val="solid"/>
                      <a:round/>
                      <a:headEnd type="none" w="med" len="med"/>
                      <a:tailEnd type="none" w="med" len="med"/>
                    </a:lnB>
                    <a:solidFill>
                      <a:schemeClr val="tx2"/>
                    </a:solidFill>
                  </a:tcPr>
                </a:tc>
                <a:tc>
                  <a:txBody>
                    <a:bodyPr/>
                    <a:lstStyle/>
                    <a:p>
                      <a:pPr marR="211454" algn="ctr">
                        <a:lnSpc>
                          <a:spcPct val="100000"/>
                        </a:lnSpc>
                        <a:spcBef>
                          <a:spcPts val="425"/>
                        </a:spcBef>
                      </a:pPr>
                      <a:r>
                        <a:rPr sz="1400" b="1" spc="-10" dirty="0">
                          <a:solidFill>
                            <a:schemeClr val="bg1"/>
                          </a:solidFill>
                          <a:latin typeface="Arial Nova" panose="020B0504020202020204" pitchFamily="34" charset="0"/>
                          <a:cs typeface="Montserrat"/>
                        </a:rPr>
                        <a:t>RESULT</a:t>
                      </a:r>
                      <a:endParaRPr sz="1400" dirty="0">
                        <a:solidFill>
                          <a:schemeClr val="bg1"/>
                        </a:solidFill>
                        <a:latin typeface="Arial Nova" panose="020B0504020202020204" pitchFamily="34" charset="0"/>
                        <a:cs typeface="Montserrat"/>
                      </a:endParaRPr>
                    </a:p>
                  </a:txBody>
                  <a:tcPr marL="0" marR="0" marT="53975" marB="0">
                    <a:lnL w="6350" cap="flat" cmpd="sng" algn="ctr">
                      <a:solidFill>
                        <a:schemeClr val="bg1">
                          <a:lumMod val="65000"/>
                        </a:schemeClr>
                      </a:solidFill>
                      <a:prstDash val="solid"/>
                      <a:round/>
                      <a:headEnd type="none" w="med" len="med"/>
                      <a:tailEnd type="none" w="med" len="med"/>
                    </a:lnL>
                    <a:lnT w="12700">
                      <a:solidFill>
                        <a:srgbClr val="A4A4A4"/>
                      </a:solidFill>
                      <a:prstDash val="solid"/>
                    </a:lnT>
                    <a:lnB w="12700" cap="flat" cmpd="sng" algn="ctr">
                      <a:solidFill>
                        <a:srgbClr val="A4A4A4"/>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411238">
                <a:tc>
                  <a:txBody>
                    <a:bodyPr/>
                    <a:lstStyle/>
                    <a:p>
                      <a:pPr marL="90805" algn="ctr">
                        <a:lnSpc>
                          <a:spcPct val="100000"/>
                        </a:lnSpc>
                        <a:spcBef>
                          <a:spcPts val="475"/>
                        </a:spcBef>
                      </a:pPr>
                      <a:r>
                        <a:rPr sz="1400" b="1" dirty="0">
                          <a:solidFill>
                            <a:schemeClr val="tx1"/>
                          </a:solidFill>
                          <a:latin typeface="Arial Nova" panose="020B0504020202020204" pitchFamily="34" charset="0"/>
                          <a:cs typeface="Montserrat"/>
                        </a:rPr>
                        <a:t>Organism</a:t>
                      </a:r>
                      <a:r>
                        <a:rPr sz="1400" b="1" spc="245" dirty="0">
                          <a:solidFill>
                            <a:schemeClr val="tx1"/>
                          </a:solidFill>
                          <a:latin typeface="Arial Nova" panose="020B0504020202020204" pitchFamily="34" charset="0"/>
                          <a:cs typeface="Montserrat"/>
                        </a:rPr>
                        <a:t> </a:t>
                      </a:r>
                      <a:r>
                        <a:rPr sz="1400" b="1" spc="-20" dirty="0">
                          <a:solidFill>
                            <a:schemeClr val="tx1"/>
                          </a:solidFill>
                          <a:latin typeface="Arial Nova" panose="020B0504020202020204" pitchFamily="34" charset="0"/>
                          <a:cs typeface="Montserrat"/>
                        </a:rPr>
                        <a:t>Group</a:t>
                      </a:r>
                      <a:endParaRPr sz="1400" dirty="0">
                        <a:solidFill>
                          <a:schemeClr val="tx1"/>
                        </a:solidFill>
                        <a:latin typeface="Arial Nova" panose="020B0504020202020204" pitchFamily="34" charset="0"/>
                        <a:cs typeface="Montserrat"/>
                      </a:endParaRPr>
                    </a:p>
                  </a:txBody>
                  <a:tcPr marL="0" marR="0" marT="60325" marB="0">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marL="92075" algn="ctr">
                        <a:lnSpc>
                          <a:spcPct val="100000"/>
                        </a:lnSpc>
                        <a:spcBef>
                          <a:spcPts val="475"/>
                        </a:spcBef>
                      </a:pPr>
                      <a:r>
                        <a:rPr sz="1400" dirty="0">
                          <a:solidFill>
                            <a:schemeClr val="tx1"/>
                          </a:solidFill>
                          <a:latin typeface="Arial Nova" panose="020B0504020202020204" pitchFamily="34" charset="0"/>
                          <a:cs typeface="Montserrat"/>
                        </a:rPr>
                        <a:t>Gram</a:t>
                      </a:r>
                      <a:r>
                        <a:rPr sz="1400" spc="-25" dirty="0">
                          <a:solidFill>
                            <a:schemeClr val="tx1"/>
                          </a:solidFill>
                          <a:latin typeface="Arial Nova" panose="020B0504020202020204" pitchFamily="34" charset="0"/>
                          <a:cs typeface="Montserrat"/>
                        </a:rPr>
                        <a:t> </a:t>
                      </a:r>
                      <a:r>
                        <a:rPr sz="1400" spc="-10" dirty="0">
                          <a:solidFill>
                            <a:schemeClr val="tx1"/>
                          </a:solidFill>
                          <a:latin typeface="Arial Nova" panose="020B0504020202020204" pitchFamily="34" charset="0"/>
                          <a:cs typeface="Montserrat"/>
                        </a:rPr>
                        <a:t>Negative</a:t>
                      </a:r>
                      <a:r>
                        <a:rPr sz="1400" spc="-15" dirty="0">
                          <a:solidFill>
                            <a:schemeClr val="tx1"/>
                          </a:solidFill>
                          <a:latin typeface="Arial Nova" panose="020B0504020202020204" pitchFamily="34" charset="0"/>
                          <a:cs typeface="Montserrat"/>
                        </a:rPr>
                        <a:t> </a:t>
                      </a:r>
                      <a:r>
                        <a:rPr sz="1400" spc="-10" dirty="0">
                          <a:solidFill>
                            <a:schemeClr val="tx1"/>
                          </a:solidFill>
                          <a:latin typeface="Arial Nova" panose="020B0504020202020204" pitchFamily="34" charset="0"/>
                          <a:cs typeface="Montserrat"/>
                        </a:rPr>
                        <a:t>Bacilli</a:t>
                      </a:r>
                      <a:endParaRPr sz="1400" dirty="0">
                        <a:solidFill>
                          <a:schemeClr val="tx1"/>
                        </a:solidFill>
                        <a:latin typeface="Arial Nova" panose="020B0504020202020204" pitchFamily="34" charset="0"/>
                        <a:cs typeface="Montserrat"/>
                      </a:endParaRPr>
                    </a:p>
                  </a:txBody>
                  <a:tcPr marL="0" marR="0" marT="60325" marB="0">
                    <a:lnL w="6350" cap="flat" cmpd="sng" algn="ctr">
                      <a:solidFill>
                        <a:schemeClr val="bg1">
                          <a:lumMod val="65000"/>
                        </a:schemeClr>
                      </a:solidFill>
                      <a:prstDash val="solid"/>
                      <a:round/>
                      <a:headEnd type="none" w="med" len="med"/>
                      <a:tailEnd type="none" w="med" len="med"/>
                    </a:lnL>
                    <a:lnT w="12700">
                      <a:solidFill>
                        <a:srgbClr val="A4A4A4"/>
                      </a:solidFill>
                      <a:prstDash val="solid"/>
                    </a:lnT>
                    <a:solidFill>
                      <a:srgbClr val="A4A4A4">
                        <a:alpha val="19999"/>
                      </a:srgbClr>
                    </a:solidFill>
                  </a:tcPr>
                </a:tc>
                <a:extLst>
                  <a:ext uri="{0D108BD9-81ED-4DB2-BD59-A6C34878D82A}">
                    <a16:rowId xmlns:a16="http://schemas.microsoft.com/office/drawing/2014/main" val="10001"/>
                  </a:ext>
                </a:extLst>
              </a:tr>
              <a:tr h="411238">
                <a:tc>
                  <a:txBody>
                    <a:bodyPr/>
                    <a:lstStyle/>
                    <a:p>
                      <a:pPr marL="91440" algn="ctr">
                        <a:lnSpc>
                          <a:spcPct val="100000"/>
                        </a:lnSpc>
                        <a:spcBef>
                          <a:spcPts val="475"/>
                        </a:spcBef>
                      </a:pPr>
                      <a:r>
                        <a:rPr sz="1400" b="1" spc="-10" dirty="0">
                          <a:solidFill>
                            <a:schemeClr val="tx1"/>
                          </a:solidFill>
                          <a:latin typeface="Arial Nova" panose="020B0504020202020204" pitchFamily="34" charset="0"/>
                          <a:cs typeface="Montserrat"/>
                        </a:rPr>
                        <a:t>Organism</a:t>
                      </a:r>
                      <a:endParaRPr sz="1400">
                        <a:solidFill>
                          <a:schemeClr val="tx1"/>
                        </a:solidFill>
                        <a:latin typeface="Arial Nova" panose="020B0504020202020204" pitchFamily="34" charset="0"/>
                        <a:cs typeface="Montserrat"/>
                      </a:endParaRPr>
                    </a:p>
                  </a:txBody>
                  <a:tcPr marL="0" marR="0" marT="60325" marB="0">
                    <a:lnR w="6350" cap="flat" cmpd="sng" algn="ctr">
                      <a:solidFill>
                        <a:schemeClr val="bg1">
                          <a:lumMod val="65000"/>
                        </a:schemeClr>
                      </a:solidFill>
                      <a:prstDash val="solid"/>
                      <a:round/>
                      <a:headEnd type="none" w="med" len="med"/>
                      <a:tailEnd type="none" w="med" len="med"/>
                    </a:lnR>
                    <a:noFill/>
                  </a:tcPr>
                </a:tc>
                <a:tc>
                  <a:txBody>
                    <a:bodyPr/>
                    <a:lstStyle/>
                    <a:p>
                      <a:pPr marL="91440" algn="ctr">
                        <a:lnSpc>
                          <a:spcPct val="100000"/>
                        </a:lnSpc>
                        <a:spcBef>
                          <a:spcPts val="475"/>
                        </a:spcBef>
                      </a:pPr>
                      <a:r>
                        <a:rPr sz="1400" i="1" spc="-10" dirty="0">
                          <a:solidFill>
                            <a:schemeClr val="tx1"/>
                          </a:solidFill>
                          <a:latin typeface="Arial Nova" panose="020B0504020202020204" pitchFamily="34" charset="0"/>
                          <a:cs typeface="Montserrat"/>
                        </a:rPr>
                        <a:t>E.Coli</a:t>
                      </a:r>
                      <a:endParaRPr sz="1400" dirty="0">
                        <a:solidFill>
                          <a:schemeClr val="tx1"/>
                        </a:solidFill>
                        <a:latin typeface="Arial Nova" panose="020B0504020202020204" pitchFamily="34" charset="0"/>
                        <a:cs typeface="Montserrat"/>
                      </a:endParaRPr>
                    </a:p>
                  </a:txBody>
                  <a:tcPr marL="0" marR="0" marT="60325" marB="0">
                    <a:lnL w="6350"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3056189904"/>
                  </a:ext>
                </a:extLst>
              </a:tr>
              <a:tr h="411238">
                <a:tc>
                  <a:txBody>
                    <a:bodyPr/>
                    <a:lstStyle/>
                    <a:p>
                      <a:pPr marL="93345" algn="ctr">
                        <a:lnSpc>
                          <a:spcPct val="100000"/>
                        </a:lnSpc>
                        <a:spcBef>
                          <a:spcPts val="475"/>
                        </a:spcBef>
                      </a:pPr>
                      <a:r>
                        <a:rPr sz="1400" b="1" dirty="0">
                          <a:solidFill>
                            <a:schemeClr val="tx1"/>
                          </a:solidFill>
                          <a:latin typeface="Arial Nova" panose="020B0504020202020204" pitchFamily="34" charset="0"/>
                          <a:cs typeface="Montserrat"/>
                        </a:rPr>
                        <a:t>Colony</a:t>
                      </a:r>
                      <a:r>
                        <a:rPr sz="1400" b="1" spc="75" dirty="0">
                          <a:solidFill>
                            <a:schemeClr val="tx1"/>
                          </a:solidFill>
                          <a:latin typeface="Arial Nova" panose="020B0504020202020204" pitchFamily="34" charset="0"/>
                          <a:cs typeface="Montserrat"/>
                        </a:rPr>
                        <a:t> </a:t>
                      </a:r>
                      <a:r>
                        <a:rPr sz="1400" b="1" spc="-20" dirty="0">
                          <a:solidFill>
                            <a:schemeClr val="tx1"/>
                          </a:solidFill>
                          <a:latin typeface="Arial Nova" panose="020B0504020202020204" pitchFamily="34" charset="0"/>
                          <a:cs typeface="Montserrat"/>
                        </a:rPr>
                        <a:t>Count</a:t>
                      </a:r>
                      <a:endParaRPr sz="1400">
                        <a:solidFill>
                          <a:schemeClr val="tx1"/>
                        </a:solidFill>
                        <a:latin typeface="Arial Nova" panose="020B0504020202020204" pitchFamily="34" charset="0"/>
                        <a:cs typeface="Montserrat"/>
                      </a:endParaRPr>
                    </a:p>
                  </a:txBody>
                  <a:tcPr marL="0" marR="0" marT="60325" marB="0">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90805" algn="ctr">
                        <a:lnSpc>
                          <a:spcPct val="100000"/>
                        </a:lnSpc>
                        <a:spcBef>
                          <a:spcPts val="475"/>
                        </a:spcBef>
                      </a:pPr>
                      <a:r>
                        <a:rPr sz="1400" spc="-55" dirty="0">
                          <a:solidFill>
                            <a:schemeClr val="tx1"/>
                          </a:solidFill>
                          <a:latin typeface="Arial Nova" panose="020B0504020202020204" pitchFamily="34" charset="0"/>
                          <a:cs typeface="Montserrat"/>
                        </a:rPr>
                        <a:t>&gt;100,000</a:t>
                      </a:r>
                      <a:r>
                        <a:rPr sz="1400" spc="25" dirty="0">
                          <a:solidFill>
                            <a:schemeClr val="tx1"/>
                          </a:solidFill>
                          <a:latin typeface="Arial Nova" panose="020B0504020202020204" pitchFamily="34" charset="0"/>
                          <a:cs typeface="Montserrat"/>
                        </a:rPr>
                        <a:t> </a:t>
                      </a:r>
                      <a:r>
                        <a:rPr sz="1400" spc="-10" dirty="0">
                          <a:solidFill>
                            <a:schemeClr val="tx1"/>
                          </a:solidFill>
                          <a:latin typeface="Arial Nova" panose="020B0504020202020204" pitchFamily="34" charset="0"/>
                          <a:cs typeface="Montserrat"/>
                        </a:rPr>
                        <a:t>CFU/mL</a:t>
                      </a:r>
                      <a:endParaRPr sz="1400" dirty="0">
                        <a:solidFill>
                          <a:schemeClr val="tx1"/>
                        </a:solidFill>
                        <a:latin typeface="Arial Nova" panose="020B0504020202020204" pitchFamily="34" charset="0"/>
                        <a:cs typeface="Montserrat"/>
                      </a:endParaRPr>
                    </a:p>
                  </a:txBody>
                  <a:tcPr marL="0" marR="0" marT="60325" marB="0">
                    <a:lnL w="6350" cap="flat" cmpd="sng" algn="ctr">
                      <a:solidFill>
                        <a:schemeClr val="bg1">
                          <a:lumMod val="65000"/>
                        </a:schemeClr>
                      </a:solidFill>
                      <a:prstDash val="solid"/>
                      <a:round/>
                      <a:headEnd type="none" w="med" len="med"/>
                      <a:tailEnd type="none" w="med" len="med"/>
                    </a:lnL>
                    <a:solidFill>
                      <a:srgbClr val="A4A4A4">
                        <a:alpha val="19999"/>
                      </a:srgbClr>
                    </a:solidFill>
                  </a:tcPr>
                </a:tc>
                <a:extLst>
                  <a:ext uri="{0D108BD9-81ED-4DB2-BD59-A6C34878D82A}">
                    <a16:rowId xmlns:a16="http://schemas.microsoft.com/office/drawing/2014/main" val="779634812"/>
                  </a:ext>
                </a:extLst>
              </a:tr>
              <a:tr h="351155">
                <a:tc>
                  <a:txBody>
                    <a:bodyPr/>
                    <a:lstStyle/>
                    <a:p>
                      <a:pPr marL="91440" algn="ctr">
                        <a:lnSpc>
                          <a:spcPct val="100000"/>
                        </a:lnSpc>
                        <a:spcBef>
                          <a:spcPts val="475"/>
                        </a:spcBef>
                      </a:pPr>
                      <a:r>
                        <a:rPr sz="1400" b="1" dirty="0">
                          <a:solidFill>
                            <a:schemeClr val="tx1"/>
                          </a:solidFill>
                          <a:latin typeface="Arial Nova" panose="020B0504020202020204" pitchFamily="34" charset="0"/>
                          <a:cs typeface="Montserrat"/>
                        </a:rPr>
                        <a:t>Gram</a:t>
                      </a:r>
                      <a:r>
                        <a:rPr sz="1400" b="1" spc="150" dirty="0">
                          <a:solidFill>
                            <a:schemeClr val="tx1"/>
                          </a:solidFill>
                          <a:latin typeface="Arial Nova" panose="020B0504020202020204" pitchFamily="34" charset="0"/>
                          <a:cs typeface="Montserrat"/>
                        </a:rPr>
                        <a:t> </a:t>
                      </a:r>
                      <a:r>
                        <a:rPr lang="en-US" sz="1400" b="1" spc="-10" dirty="0">
                          <a:solidFill>
                            <a:schemeClr val="tx1"/>
                          </a:solidFill>
                          <a:latin typeface="Arial Nova" panose="020B0504020202020204" pitchFamily="34" charset="0"/>
                          <a:cs typeface="Montserrat"/>
                        </a:rPr>
                        <a:t>S</a:t>
                      </a:r>
                      <a:r>
                        <a:rPr sz="1400" b="1" spc="-10" dirty="0">
                          <a:solidFill>
                            <a:schemeClr val="tx1"/>
                          </a:solidFill>
                          <a:latin typeface="Arial Nova" panose="020B0504020202020204" pitchFamily="34" charset="0"/>
                          <a:cs typeface="Montserrat"/>
                        </a:rPr>
                        <a:t>tain</a:t>
                      </a:r>
                      <a:endParaRPr sz="1400" dirty="0">
                        <a:solidFill>
                          <a:schemeClr val="tx1"/>
                        </a:solidFill>
                        <a:latin typeface="Arial Nova" panose="020B0504020202020204" pitchFamily="34" charset="0"/>
                        <a:cs typeface="Montserrat"/>
                      </a:endParaRPr>
                    </a:p>
                  </a:txBody>
                  <a:tcPr marL="0" marR="0" marT="60325" marB="0">
                    <a:lnR w="6350" cap="flat" cmpd="sng" algn="ctr">
                      <a:solidFill>
                        <a:schemeClr val="bg1">
                          <a:lumMod val="65000"/>
                        </a:schemeClr>
                      </a:solidFill>
                      <a:prstDash val="solid"/>
                      <a:round/>
                      <a:headEnd type="none" w="med" len="med"/>
                      <a:tailEnd type="none" w="med" len="med"/>
                    </a:lnR>
                    <a:lnB w="12700">
                      <a:solidFill>
                        <a:srgbClr val="A4A4A4"/>
                      </a:solidFill>
                      <a:prstDash val="solid"/>
                    </a:lnB>
                  </a:tcPr>
                </a:tc>
                <a:tc>
                  <a:txBody>
                    <a:bodyPr/>
                    <a:lstStyle/>
                    <a:p>
                      <a:pPr marL="91440" algn="ctr">
                        <a:lnSpc>
                          <a:spcPct val="100000"/>
                        </a:lnSpc>
                        <a:spcBef>
                          <a:spcPts val="475"/>
                        </a:spcBef>
                      </a:pPr>
                      <a:r>
                        <a:rPr sz="1400" dirty="0">
                          <a:solidFill>
                            <a:schemeClr val="tx1"/>
                          </a:solidFill>
                          <a:latin typeface="Arial Nova" panose="020B0504020202020204" pitchFamily="34" charset="0"/>
                          <a:cs typeface="Montserrat"/>
                        </a:rPr>
                        <a:t>Gram</a:t>
                      </a:r>
                      <a:r>
                        <a:rPr lang="en-US" sz="1400" spc="-40" dirty="0">
                          <a:solidFill>
                            <a:schemeClr val="tx1"/>
                          </a:solidFill>
                          <a:latin typeface="Arial Nova" panose="020B0504020202020204" pitchFamily="34" charset="0"/>
                          <a:cs typeface="Montserrat"/>
                        </a:rPr>
                        <a:t>-n</a:t>
                      </a:r>
                      <a:r>
                        <a:rPr sz="1400" spc="-10" dirty="0">
                          <a:solidFill>
                            <a:schemeClr val="tx1"/>
                          </a:solidFill>
                          <a:latin typeface="Arial Nova" panose="020B0504020202020204" pitchFamily="34" charset="0"/>
                          <a:cs typeface="Montserrat"/>
                        </a:rPr>
                        <a:t>egative</a:t>
                      </a:r>
                      <a:r>
                        <a:rPr sz="1400" spc="-35" dirty="0">
                          <a:solidFill>
                            <a:schemeClr val="tx1"/>
                          </a:solidFill>
                          <a:latin typeface="Arial Nova" panose="020B0504020202020204" pitchFamily="34" charset="0"/>
                          <a:cs typeface="Montserrat"/>
                        </a:rPr>
                        <a:t> </a:t>
                      </a:r>
                      <a:r>
                        <a:rPr sz="1400" dirty="0">
                          <a:solidFill>
                            <a:schemeClr val="tx1"/>
                          </a:solidFill>
                          <a:latin typeface="Arial Nova" panose="020B0504020202020204" pitchFamily="34" charset="0"/>
                          <a:cs typeface="Montserrat"/>
                        </a:rPr>
                        <a:t>Bacilli</a:t>
                      </a:r>
                      <a:r>
                        <a:rPr sz="1400" spc="-35" dirty="0">
                          <a:solidFill>
                            <a:schemeClr val="tx1"/>
                          </a:solidFill>
                          <a:latin typeface="Arial Nova" panose="020B0504020202020204" pitchFamily="34" charset="0"/>
                          <a:cs typeface="Montserrat"/>
                        </a:rPr>
                        <a:t> </a:t>
                      </a:r>
                      <a:r>
                        <a:rPr sz="1400" spc="-20" dirty="0">
                          <a:solidFill>
                            <a:schemeClr val="tx1"/>
                          </a:solidFill>
                          <a:latin typeface="Arial Nova" panose="020B0504020202020204" pitchFamily="34" charset="0"/>
                          <a:cs typeface="Montserrat"/>
                        </a:rPr>
                        <a:t>Seen</a:t>
                      </a:r>
                      <a:endParaRPr sz="1400" dirty="0">
                        <a:solidFill>
                          <a:schemeClr val="tx1"/>
                        </a:solidFill>
                        <a:latin typeface="Arial Nova" panose="020B0504020202020204" pitchFamily="34" charset="0"/>
                        <a:cs typeface="Montserrat"/>
                      </a:endParaRPr>
                    </a:p>
                  </a:txBody>
                  <a:tcPr marL="0" marR="0" marT="60325" marB="0">
                    <a:lnL w="6350" cap="flat" cmpd="sng" algn="ctr">
                      <a:solidFill>
                        <a:schemeClr val="bg1">
                          <a:lumMod val="65000"/>
                        </a:schemeClr>
                      </a:solidFill>
                      <a:prstDash val="solid"/>
                      <a:round/>
                      <a:headEnd type="none" w="med" len="med"/>
                      <a:tailEnd type="none" w="med" len="med"/>
                    </a:lnL>
                    <a:lnB w="12700">
                      <a:solidFill>
                        <a:srgbClr val="A4A4A4"/>
                      </a:solidFill>
                      <a:prstDash val="solid"/>
                    </a:lnB>
                  </a:tcPr>
                </a:tc>
                <a:extLst>
                  <a:ext uri="{0D108BD9-81ED-4DB2-BD59-A6C34878D82A}">
                    <a16:rowId xmlns:a16="http://schemas.microsoft.com/office/drawing/2014/main" val="10002"/>
                  </a:ext>
                </a:extLst>
              </a:tr>
            </a:tbl>
          </a:graphicData>
        </a:graphic>
      </p:graphicFrame>
      <p:sp>
        <p:nvSpPr>
          <p:cNvPr id="11" name="object 13">
            <a:extLst>
              <a:ext uri="{FF2B5EF4-FFF2-40B4-BE49-F238E27FC236}">
                <a16:creationId xmlns:a16="http://schemas.microsoft.com/office/drawing/2014/main" id="{A8DB342F-8636-8950-7B3E-5AFE74BDF92A}"/>
              </a:ext>
            </a:extLst>
          </p:cNvPr>
          <p:cNvSpPr txBox="1"/>
          <p:nvPr/>
        </p:nvSpPr>
        <p:spPr>
          <a:xfrm>
            <a:off x="446240" y="2146438"/>
            <a:ext cx="6441244" cy="702115"/>
          </a:xfrm>
          <a:prstGeom prst="rect">
            <a:avLst/>
          </a:prstGeom>
        </p:spPr>
        <p:txBody>
          <a:bodyPr vert="horz" wrap="square" lIns="0" tIns="12065" rIns="0" bIns="0" rtlCol="0">
            <a:spAutoFit/>
          </a:bodyPr>
          <a:lstStyle/>
          <a:p>
            <a:pPr marL="12700">
              <a:lnSpc>
                <a:spcPct val="100000"/>
              </a:lnSpc>
              <a:spcBef>
                <a:spcPts val="95"/>
              </a:spcBef>
            </a:pPr>
            <a:r>
              <a:rPr sz="2800" b="1" dirty="0">
                <a:solidFill>
                  <a:schemeClr val="tx1"/>
                </a:solidFill>
                <a:latin typeface="Arial Nova" panose="020B0504020202020204" pitchFamily="34" charset="0"/>
                <a:cs typeface="Montserrat SemiBold"/>
              </a:rPr>
              <a:t>Additional</a:t>
            </a:r>
            <a:r>
              <a:rPr sz="2800" b="1" spc="-110" dirty="0">
                <a:solidFill>
                  <a:schemeClr val="tx1"/>
                </a:solidFill>
                <a:latin typeface="Arial Nova" panose="020B0504020202020204" pitchFamily="34" charset="0"/>
                <a:cs typeface="Montserrat SemiBold"/>
              </a:rPr>
              <a:t> </a:t>
            </a:r>
            <a:r>
              <a:rPr sz="2800" b="1" dirty="0">
                <a:solidFill>
                  <a:schemeClr val="tx1"/>
                </a:solidFill>
                <a:latin typeface="Arial Nova" panose="020B0504020202020204" pitchFamily="34" charset="0"/>
                <a:cs typeface="Montserrat SemiBold"/>
              </a:rPr>
              <a:t>Lab</a:t>
            </a:r>
            <a:r>
              <a:rPr sz="2800" b="1" spc="-95" dirty="0">
                <a:solidFill>
                  <a:schemeClr val="tx1"/>
                </a:solidFill>
                <a:latin typeface="Arial Nova" panose="020B0504020202020204" pitchFamily="34" charset="0"/>
                <a:cs typeface="Montserrat SemiBold"/>
              </a:rPr>
              <a:t> </a:t>
            </a:r>
            <a:r>
              <a:rPr sz="2800" b="1" spc="-10" dirty="0">
                <a:solidFill>
                  <a:schemeClr val="tx1"/>
                </a:solidFill>
                <a:latin typeface="Arial Nova" panose="020B0504020202020204" pitchFamily="34" charset="0"/>
                <a:cs typeface="Montserrat SemiBold"/>
              </a:rPr>
              <a:t>Results</a:t>
            </a:r>
            <a:endParaRPr sz="2800" dirty="0">
              <a:solidFill>
                <a:schemeClr val="tx1"/>
              </a:solidFill>
              <a:latin typeface="Arial Nova" panose="020B0504020202020204" pitchFamily="34" charset="0"/>
              <a:cs typeface="Montserrat SemiBold"/>
            </a:endParaRPr>
          </a:p>
          <a:p>
            <a:pPr marL="12700">
              <a:lnSpc>
                <a:spcPct val="100000"/>
              </a:lnSpc>
              <a:spcBef>
                <a:spcPts val="85"/>
              </a:spcBef>
            </a:pPr>
            <a:r>
              <a:rPr sz="1600" b="1" dirty="0">
                <a:solidFill>
                  <a:schemeClr val="tx1"/>
                </a:solidFill>
                <a:latin typeface="Arial Nova" panose="020B0504020202020204" pitchFamily="34" charset="0"/>
                <a:cs typeface="Montserrat SemiBold"/>
              </a:rPr>
              <a:t>Microbiology</a:t>
            </a:r>
            <a:r>
              <a:rPr sz="1600" b="1" spc="-80" dirty="0">
                <a:solidFill>
                  <a:schemeClr val="tx1"/>
                </a:solidFill>
                <a:latin typeface="Arial Nova" panose="020B0504020202020204" pitchFamily="34" charset="0"/>
                <a:cs typeface="Montserrat SemiBold"/>
              </a:rPr>
              <a:t> </a:t>
            </a:r>
            <a:r>
              <a:rPr sz="1600" b="1" spc="-10" dirty="0">
                <a:solidFill>
                  <a:schemeClr val="tx1"/>
                </a:solidFill>
                <a:latin typeface="Arial Nova" panose="020B0504020202020204" pitchFamily="34" charset="0"/>
                <a:cs typeface="Montserrat SemiBold"/>
              </a:rPr>
              <a:t>Results</a:t>
            </a:r>
            <a:endParaRPr sz="1600" dirty="0">
              <a:solidFill>
                <a:schemeClr val="tx1"/>
              </a:solidFill>
              <a:latin typeface="Arial Nova" panose="020B0504020202020204" pitchFamily="34" charset="0"/>
              <a:cs typeface="Montserrat SemiBold"/>
            </a:endParaRPr>
          </a:p>
        </p:txBody>
      </p:sp>
      <p:pic>
        <p:nvPicPr>
          <p:cNvPr id="6" name="object 13" descr="BIOL 230 Lab Manual: Gram Stain of E. coli">
            <a:extLst>
              <a:ext uri="{FF2B5EF4-FFF2-40B4-BE49-F238E27FC236}">
                <a16:creationId xmlns:a16="http://schemas.microsoft.com/office/drawing/2014/main" id="{F296DB6A-0E32-06B8-B212-7C80CAB7267B}"/>
              </a:ext>
            </a:extLst>
          </p:cNvPr>
          <p:cNvPicPr/>
          <p:nvPr/>
        </p:nvPicPr>
        <p:blipFill>
          <a:blip r:embed="rId6" cstate="print"/>
          <a:stretch>
            <a:fillRect/>
          </a:stretch>
        </p:blipFill>
        <p:spPr>
          <a:xfrm>
            <a:off x="1476655" y="5335889"/>
            <a:ext cx="2893407" cy="2389069"/>
          </a:xfrm>
          <a:prstGeom prst="rect">
            <a:avLst/>
          </a:prstGeom>
        </p:spPr>
      </p:pic>
    </p:spTree>
    <p:extLst>
      <p:ext uri="{BB962C8B-B14F-4D97-AF65-F5344CB8AC3E}">
        <p14:creationId xmlns:p14="http://schemas.microsoft.com/office/powerpoint/2010/main" val="3001099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E8108-0A3D-CB4C-12A7-ACD7DF6039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859A8C-8A7E-9303-C222-9ADEC3A5BA0B}"/>
              </a:ext>
            </a:extLst>
          </p:cNvPr>
          <p:cNvSpPr>
            <a:spLocks noGrp="1"/>
          </p:cNvSpPr>
          <p:nvPr>
            <p:ph type="title"/>
          </p:nvPr>
        </p:nvSpPr>
        <p:spPr/>
        <p:txBody>
          <a:bodyPr/>
          <a:lstStyle/>
          <a:p>
            <a:r>
              <a:rPr lang="en-US" dirty="0"/>
              <a:t>Digital Flow Microscopy</a:t>
            </a:r>
          </a:p>
        </p:txBody>
      </p:sp>
      <p:sp>
        <p:nvSpPr>
          <p:cNvPr id="3" name="Text Placeholder 2">
            <a:extLst>
              <a:ext uri="{FF2B5EF4-FFF2-40B4-BE49-F238E27FC236}">
                <a16:creationId xmlns:a16="http://schemas.microsoft.com/office/drawing/2014/main" id="{AC39867A-3166-9EDD-4809-C6EA04427BDE}"/>
              </a:ext>
            </a:extLst>
          </p:cNvPr>
          <p:cNvSpPr>
            <a:spLocks noGrp="1"/>
          </p:cNvSpPr>
          <p:nvPr>
            <p:ph type="body" sz="quarter" idx="10"/>
          </p:nvPr>
        </p:nvSpPr>
        <p:spPr>
          <a:xfrm>
            <a:off x="490538" y="2286167"/>
            <a:ext cx="8050212" cy="1107996"/>
          </a:xfrm>
        </p:spPr>
        <p:txBody>
          <a:bodyPr/>
          <a:lstStyle/>
          <a:p>
            <a:r>
              <a:rPr lang="en-US" dirty="0"/>
              <a:t>The following particle images have been captured </a:t>
            </a:r>
            <a:br>
              <a:rPr lang="en-US" dirty="0"/>
            </a:br>
            <a:r>
              <a:rPr lang="en-US" dirty="0"/>
              <a:t>by </a:t>
            </a:r>
            <a:r>
              <a:rPr lang="en-US" dirty="0" err="1"/>
              <a:t>DxUm</a:t>
            </a:r>
            <a:r>
              <a:rPr lang="en-US" dirty="0"/>
              <a:t> microscopy series analyzer using digital flow imaging technology:</a:t>
            </a:r>
          </a:p>
        </p:txBody>
      </p:sp>
      <p:sp>
        <p:nvSpPr>
          <p:cNvPr id="4" name="Text Placeholder 3">
            <a:extLst>
              <a:ext uri="{FF2B5EF4-FFF2-40B4-BE49-F238E27FC236}">
                <a16:creationId xmlns:a16="http://schemas.microsoft.com/office/drawing/2014/main" id="{75ED6172-142B-8DCF-F9FC-6E7B1B7CBAC0}"/>
              </a:ext>
            </a:extLst>
          </p:cNvPr>
          <p:cNvSpPr>
            <a:spLocks noGrp="1"/>
          </p:cNvSpPr>
          <p:nvPr>
            <p:ph type="body" sz="quarter" idx="11"/>
          </p:nvPr>
        </p:nvSpPr>
        <p:spPr>
          <a:xfrm>
            <a:off x="490538" y="312517"/>
            <a:ext cx="7954962" cy="369332"/>
          </a:xfrm>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solidFill>
                  <a:schemeClr val="bg1"/>
                </a:solidFill>
                <a:latin typeface="Arial Nova" panose="020B0504020202020204" pitchFamily="34" charset="0"/>
                <a:cs typeface="Montserrat SemiBold"/>
              </a:rPr>
              <a:t>#4</a:t>
            </a:r>
            <a:endParaRPr lang="en-US" sz="2400" b="1" dirty="0">
              <a:solidFill>
                <a:schemeClr val="bg1"/>
              </a:solidFill>
              <a:latin typeface="Arial Nova" panose="020B0504020202020204" pitchFamily="34" charset="0"/>
              <a:cs typeface="Montserrat SemiBold"/>
            </a:endParaRPr>
          </a:p>
        </p:txBody>
      </p:sp>
      <p:sp>
        <p:nvSpPr>
          <p:cNvPr id="36" name="object 42">
            <a:extLst>
              <a:ext uri="{FF2B5EF4-FFF2-40B4-BE49-F238E27FC236}">
                <a16:creationId xmlns:a16="http://schemas.microsoft.com/office/drawing/2014/main" id="{01677F21-707B-3AD8-CF9E-DD230A15D9BB}"/>
              </a:ext>
            </a:extLst>
          </p:cNvPr>
          <p:cNvSpPr txBox="1"/>
          <p:nvPr/>
        </p:nvSpPr>
        <p:spPr>
          <a:xfrm>
            <a:off x="2570885" y="8235949"/>
            <a:ext cx="3598676" cy="197490"/>
          </a:xfrm>
          <a:prstGeom prst="rect">
            <a:avLst/>
          </a:prstGeom>
        </p:spPr>
        <p:txBody>
          <a:bodyPr vert="horz" wrap="square" lIns="0" tIns="12700" rIns="0" bIns="0" rtlCol="0">
            <a:spAutoFit/>
          </a:bodyPr>
          <a:lstStyle/>
          <a:p>
            <a:pPr marL="12700">
              <a:lnSpc>
                <a:spcPct val="100000"/>
              </a:lnSpc>
              <a:spcBef>
                <a:spcPts val="100"/>
              </a:spcBef>
            </a:pPr>
            <a:r>
              <a:rPr lang="en-US" sz="1200" b="1" dirty="0">
                <a:solidFill>
                  <a:schemeClr val="tx2"/>
                </a:solidFill>
                <a:latin typeface="Arial Nova" panose="020B0504020202020204" pitchFamily="34" charset="0"/>
                <a:cs typeface="Montserrat"/>
              </a:rPr>
              <a:t>SQEP</a:t>
            </a:r>
            <a:r>
              <a:rPr sz="1200" b="1" dirty="0">
                <a:solidFill>
                  <a:schemeClr val="tx2"/>
                </a:solidFill>
                <a:latin typeface="Arial Nova" panose="020B0504020202020204" pitchFamily="34" charset="0"/>
                <a:cs typeface="Montserrat"/>
              </a:rPr>
              <a:t>:</a:t>
            </a:r>
            <a:r>
              <a:rPr sz="1200" b="1" spc="60" dirty="0">
                <a:solidFill>
                  <a:schemeClr val="tx2"/>
                </a:solidFill>
                <a:latin typeface="Arial Nova" panose="020B0504020202020204" pitchFamily="34" charset="0"/>
                <a:cs typeface="Montserrat"/>
              </a:rPr>
              <a:t> </a:t>
            </a:r>
            <a:r>
              <a:rPr lang="en-US" sz="1200" spc="-10" dirty="0">
                <a:solidFill>
                  <a:schemeClr val="tx1"/>
                </a:solidFill>
                <a:latin typeface="Arial Nova" panose="020B0504020202020204" pitchFamily="34" charset="0"/>
                <a:cs typeface="Montserrat"/>
              </a:rPr>
              <a:t>Squamous Epithelial Cells</a:t>
            </a:r>
            <a:endParaRPr sz="1200" dirty="0">
              <a:solidFill>
                <a:schemeClr val="tx1"/>
              </a:solidFill>
              <a:latin typeface="Arial Nova" panose="020B0504020202020204" pitchFamily="34" charset="0"/>
              <a:cs typeface="Montserrat"/>
            </a:endParaRPr>
          </a:p>
        </p:txBody>
      </p:sp>
      <p:cxnSp>
        <p:nvCxnSpPr>
          <p:cNvPr id="41" name="Straight Connector 40">
            <a:extLst>
              <a:ext uri="{FF2B5EF4-FFF2-40B4-BE49-F238E27FC236}">
                <a16:creationId xmlns:a16="http://schemas.microsoft.com/office/drawing/2014/main" id="{C8713C0A-86DD-B537-7330-CD1FC2F5E82D}"/>
              </a:ext>
            </a:extLst>
          </p:cNvPr>
          <p:cNvCxnSpPr/>
          <p:nvPr/>
        </p:nvCxnSpPr>
        <p:spPr>
          <a:xfrm>
            <a:off x="489374" y="4949984"/>
            <a:ext cx="781511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FB1CD6F-1FE9-E1F3-E8AF-C3880632C24B}"/>
              </a:ext>
            </a:extLst>
          </p:cNvPr>
          <p:cNvCxnSpPr/>
          <p:nvPr/>
        </p:nvCxnSpPr>
        <p:spPr>
          <a:xfrm>
            <a:off x="489374" y="6441327"/>
            <a:ext cx="781511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E2B01AE2-76B4-D358-CB15-9E8EF281BC99}"/>
              </a:ext>
            </a:extLst>
          </p:cNvPr>
          <p:cNvGrpSpPr/>
          <p:nvPr/>
        </p:nvGrpSpPr>
        <p:grpSpPr>
          <a:xfrm>
            <a:off x="489374" y="5247673"/>
            <a:ext cx="7801803" cy="901519"/>
            <a:chOff x="489374" y="5247673"/>
            <a:chExt cx="7801803" cy="901519"/>
          </a:xfrm>
        </p:grpSpPr>
        <p:sp>
          <p:nvSpPr>
            <p:cNvPr id="16" name="object 22">
              <a:extLst>
                <a:ext uri="{FF2B5EF4-FFF2-40B4-BE49-F238E27FC236}">
                  <a16:creationId xmlns:a16="http://schemas.microsoft.com/office/drawing/2014/main" id="{924EA0AA-828D-7246-6351-1D1D54AE1103}"/>
                </a:ext>
              </a:extLst>
            </p:cNvPr>
            <p:cNvSpPr txBox="1"/>
            <p:nvPr/>
          </p:nvSpPr>
          <p:spPr>
            <a:xfrm>
              <a:off x="489374" y="5247673"/>
              <a:ext cx="1093615" cy="901519"/>
            </a:xfrm>
            <a:prstGeom prst="rect">
              <a:avLst/>
            </a:prstGeom>
          </p:spPr>
          <p:txBody>
            <a:bodyPr vert="horz" wrap="square" lIns="0" tIns="13335" rIns="0" bIns="0" rtlCol="0" anchor="ctr" anchorCtr="0">
              <a:noAutofit/>
            </a:bodyPr>
            <a:lstStyle/>
            <a:p>
              <a:pPr marL="12700">
                <a:lnSpc>
                  <a:spcPct val="100000"/>
                </a:lnSpc>
                <a:spcBef>
                  <a:spcPts val="105"/>
                </a:spcBef>
              </a:pPr>
              <a:r>
                <a:rPr sz="2800" b="1" spc="120" dirty="0">
                  <a:solidFill>
                    <a:schemeClr val="tx2"/>
                  </a:solidFill>
                  <a:latin typeface="Arial Nova" panose="020B0504020202020204" pitchFamily="34" charset="0"/>
                  <a:cs typeface="Montserrat"/>
                </a:rPr>
                <a:t>WBC</a:t>
              </a:r>
              <a:endParaRPr sz="2800" b="1" dirty="0">
                <a:solidFill>
                  <a:schemeClr val="tx2"/>
                </a:solidFill>
                <a:latin typeface="Arial Nova" panose="020B0504020202020204" pitchFamily="34" charset="0"/>
                <a:cs typeface="Montserrat"/>
              </a:endParaRPr>
            </a:p>
          </p:txBody>
        </p:sp>
        <p:pic>
          <p:nvPicPr>
            <p:cNvPr id="7" name="object 21">
              <a:extLst>
                <a:ext uri="{FF2B5EF4-FFF2-40B4-BE49-F238E27FC236}">
                  <a16:creationId xmlns:a16="http://schemas.microsoft.com/office/drawing/2014/main" id="{B796A648-B98D-E1DA-7C05-32A0A5286578}"/>
                </a:ext>
              </a:extLst>
            </p:cNvPr>
            <p:cNvPicPr/>
            <p:nvPr/>
          </p:nvPicPr>
          <p:blipFill>
            <a:blip r:embed="rId2" cstate="print"/>
            <a:stretch>
              <a:fillRect/>
            </a:stretch>
          </p:blipFill>
          <p:spPr>
            <a:xfrm>
              <a:off x="5160645" y="5257936"/>
              <a:ext cx="906028" cy="887865"/>
            </a:xfrm>
            <a:prstGeom prst="rect">
              <a:avLst/>
            </a:prstGeom>
          </p:spPr>
        </p:pic>
        <p:pic>
          <p:nvPicPr>
            <p:cNvPr id="9" name="object 22">
              <a:extLst>
                <a:ext uri="{FF2B5EF4-FFF2-40B4-BE49-F238E27FC236}">
                  <a16:creationId xmlns:a16="http://schemas.microsoft.com/office/drawing/2014/main" id="{89CEE990-190A-2E98-2C06-F4B246A5198A}"/>
                </a:ext>
              </a:extLst>
            </p:cNvPr>
            <p:cNvPicPr/>
            <p:nvPr/>
          </p:nvPicPr>
          <p:blipFill>
            <a:blip r:embed="rId3" cstate="print"/>
            <a:stretch>
              <a:fillRect/>
            </a:stretch>
          </p:blipFill>
          <p:spPr>
            <a:xfrm>
              <a:off x="7337238" y="5257936"/>
              <a:ext cx="953939" cy="884119"/>
            </a:xfrm>
            <a:prstGeom prst="rect">
              <a:avLst/>
            </a:prstGeom>
          </p:spPr>
        </p:pic>
        <p:pic>
          <p:nvPicPr>
            <p:cNvPr id="13" name="object 27">
              <a:extLst>
                <a:ext uri="{FF2B5EF4-FFF2-40B4-BE49-F238E27FC236}">
                  <a16:creationId xmlns:a16="http://schemas.microsoft.com/office/drawing/2014/main" id="{1164CD53-A6DF-8A72-E630-E08E54C77EFD}"/>
                </a:ext>
              </a:extLst>
            </p:cNvPr>
            <p:cNvPicPr/>
            <p:nvPr/>
          </p:nvPicPr>
          <p:blipFill>
            <a:blip r:embed="rId4" cstate="print"/>
            <a:stretch>
              <a:fillRect/>
            </a:stretch>
          </p:blipFill>
          <p:spPr>
            <a:xfrm>
              <a:off x="1916734" y="5257936"/>
              <a:ext cx="952499" cy="884118"/>
            </a:xfrm>
            <a:prstGeom prst="rect">
              <a:avLst/>
            </a:prstGeom>
          </p:spPr>
        </p:pic>
        <p:pic>
          <p:nvPicPr>
            <p:cNvPr id="18" name="object 28">
              <a:extLst>
                <a:ext uri="{FF2B5EF4-FFF2-40B4-BE49-F238E27FC236}">
                  <a16:creationId xmlns:a16="http://schemas.microsoft.com/office/drawing/2014/main" id="{105C2C30-A169-E452-82F6-5EFA1A30B350}"/>
                </a:ext>
              </a:extLst>
            </p:cNvPr>
            <p:cNvPicPr/>
            <p:nvPr/>
          </p:nvPicPr>
          <p:blipFill>
            <a:blip r:embed="rId5" cstate="print"/>
            <a:stretch>
              <a:fillRect/>
            </a:stretch>
          </p:blipFill>
          <p:spPr>
            <a:xfrm>
              <a:off x="3023285" y="5265888"/>
              <a:ext cx="878769" cy="877897"/>
            </a:xfrm>
            <a:prstGeom prst="rect">
              <a:avLst/>
            </a:prstGeom>
          </p:spPr>
        </p:pic>
        <p:pic>
          <p:nvPicPr>
            <p:cNvPr id="20" name="object 29">
              <a:extLst>
                <a:ext uri="{FF2B5EF4-FFF2-40B4-BE49-F238E27FC236}">
                  <a16:creationId xmlns:a16="http://schemas.microsoft.com/office/drawing/2014/main" id="{26FF993B-0123-8DDF-DD76-A45F01315C42}"/>
                </a:ext>
              </a:extLst>
            </p:cNvPr>
            <p:cNvPicPr/>
            <p:nvPr/>
          </p:nvPicPr>
          <p:blipFill>
            <a:blip r:embed="rId6" cstate="print"/>
            <a:stretch>
              <a:fillRect/>
            </a:stretch>
          </p:blipFill>
          <p:spPr>
            <a:xfrm>
              <a:off x="4047698" y="5257936"/>
              <a:ext cx="959517" cy="885848"/>
            </a:xfrm>
            <a:prstGeom prst="rect">
              <a:avLst/>
            </a:prstGeom>
          </p:spPr>
        </p:pic>
        <p:pic>
          <p:nvPicPr>
            <p:cNvPr id="21" name="object 30">
              <a:extLst>
                <a:ext uri="{FF2B5EF4-FFF2-40B4-BE49-F238E27FC236}">
                  <a16:creationId xmlns:a16="http://schemas.microsoft.com/office/drawing/2014/main" id="{722D33D9-8653-0CE7-D043-00ED0609B182}"/>
                </a:ext>
              </a:extLst>
            </p:cNvPr>
            <p:cNvPicPr/>
            <p:nvPr/>
          </p:nvPicPr>
          <p:blipFill>
            <a:blip r:embed="rId7" cstate="print"/>
            <a:stretch>
              <a:fillRect/>
            </a:stretch>
          </p:blipFill>
          <p:spPr>
            <a:xfrm>
              <a:off x="6218898" y="5265889"/>
              <a:ext cx="966116" cy="876166"/>
            </a:xfrm>
            <a:prstGeom prst="rect">
              <a:avLst/>
            </a:prstGeom>
          </p:spPr>
        </p:pic>
      </p:grpSp>
      <p:grpSp>
        <p:nvGrpSpPr>
          <p:cNvPr id="33" name="Group 32">
            <a:extLst>
              <a:ext uri="{FF2B5EF4-FFF2-40B4-BE49-F238E27FC236}">
                <a16:creationId xmlns:a16="http://schemas.microsoft.com/office/drawing/2014/main" id="{5129DEF1-6111-6117-8BFC-B00D722E5E52}"/>
              </a:ext>
            </a:extLst>
          </p:cNvPr>
          <p:cNvGrpSpPr/>
          <p:nvPr/>
        </p:nvGrpSpPr>
        <p:grpSpPr>
          <a:xfrm>
            <a:off x="490538" y="3698686"/>
            <a:ext cx="7800640" cy="1002324"/>
            <a:chOff x="490538" y="3698686"/>
            <a:chExt cx="7800640" cy="1002324"/>
          </a:xfrm>
        </p:grpSpPr>
        <p:sp>
          <p:nvSpPr>
            <p:cNvPr id="5" name="object 10">
              <a:extLst>
                <a:ext uri="{FF2B5EF4-FFF2-40B4-BE49-F238E27FC236}">
                  <a16:creationId xmlns:a16="http://schemas.microsoft.com/office/drawing/2014/main" id="{568148D6-C783-1E01-D1D1-AD51CA17BD38}"/>
                </a:ext>
              </a:extLst>
            </p:cNvPr>
            <p:cNvSpPr txBox="1"/>
            <p:nvPr/>
          </p:nvSpPr>
          <p:spPr>
            <a:xfrm>
              <a:off x="490538" y="3698686"/>
              <a:ext cx="925671" cy="959078"/>
            </a:xfrm>
            <a:prstGeom prst="rect">
              <a:avLst/>
            </a:prstGeom>
          </p:spPr>
          <p:txBody>
            <a:bodyPr vert="horz" wrap="square" lIns="0" tIns="13335" rIns="0" bIns="0" rtlCol="0" anchor="ctr" anchorCtr="0">
              <a:noAutofit/>
            </a:bodyPr>
            <a:lstStyle/>
            <a:p>
              <a:pPr marL="12700">
                <a:lnSpc>
                  <a:spcPct val="100000"/>
                </a:lnSpc>
                <a:spcBef>
                  <a:spcPts val="105"/>
                </a:spcBef>
              </a:pPr>
              <a:r>
                <a:rPr sz="2800" b="1" spc="30" dirty="0">
                  <a:solidFill>
                    <a:schemeClr val="tx2"/>
                  </a:solidFill>
                  <a:latin typeface="Arial Nova" panose="020B0504020202020204" pitchFamily="34" charset="0"/>
                  <a:cs typeface="Montserrat"/>
                </a:rPr>
                <a:t>RBC</a:t>
              </a:r>
              <a:endParaRPr sz="2800" b="1" dirty="0">
                <a:solidFill>
                  <a:schemeClr val="tx2"/>
                </a:solidFill>
                <a:latin typeface="Arial Nova" panose="020B0504020202020204" pitchFamily="34" charset="0"/>
                <a:cs typeface="Montserrat"/>
              </a:endParaRPr>
            </a:p>
          </p:txBody>
        </p:sp>
        <p:pic>
          <p:nvPicPr>
            <p:cNvPr id="10" name="object 23">
              <a:extLst>
                <a:ext uri="{FF2B5EF4-FFF2-40B4-BE49-F238E27FC236}">
                  <a16:creationId xmlns:a16="http://schemas.microsoft.com/office/drawing/2014/main" id="{19570658-3B4C-0489-0A31-6CAD9FF839F2}"/>
                </a:ext>
              </a:extLst>
            </p:cNvPr>
            <p:cNvPicPr/>
            <p:nvPr/>
          </p:nvPicPr>
          <p:blipFill>
            <a:blip r:embed="rId8" cstate="print"/>
            <a:stretch>
              <a:fillRect/>
            </a:stretch>
          </p:blipFill>
          <p:spPr>
            <a:xfrm>
              <a:off x="4048855" y="3741934"/>
              <a:ext cx="962012" cy="952496"/>
            </a:xfrm>
            <a:prstGeom prst="rect">
              <a:avLst/>
            </a:prstGeom>
          </p:spPr>
        </p:pic>
        <p:pic>
          <p:nvPicPr>
            <p:cNvPr id="11" name="object 24">
              <a:extLst>
                <a:ext uri="{FF2B5EF4-FFF2-40B4-BE49-F238E27FC236}">
                  <a16:creationId xmlns:a16="http://schemas.microsoft.com/office/drawing/2014/main" id="{634E89AE-B65A-389D-D68C-CD06F282FFC2}"/>
                </a:ext>
              </a:extLst>
            </p:cNvPr>
            <p:cNvPicPr/>
            <p:nvPr/>
          </p:nvPicPr>
          <p:blipFill>
            <a:blip r:embed="rId9" cstate="print"/>
            <a:stretch>
              <a:fillRect/>
            </a:stretch>
          </p:blipFill>
          <p:spPr>
            <a:xfrm>
              <a:off x="6213473" y="3741933"/>
              <a:ext cx="971541" cy="952499"/>
            </a:xfrm>
            <a:prstGeom prst="rect">
              <a:avLst/>
            </a:prstGeom>
          </p:spPr>
        </p:pic>
        <p:pic>
          <p:nvPicPr>
            <p:cNvPr id="12" name="object 25">
              <a:extLst>
                <a:ext uri="{FF2B5EF4-FFF2-40B4-BE49-F238E27FC236}">
                  <a16:creationId xmlns:a16="http://schemas.microsoft.com/office/drawing/2014/main" id="{C97E9810-F9A5-A92B-89E1-747E32C6027A}"/>
                </a:ext>
              </a:extLst>
            </p:cNvPr>
            <p:cNvPicPr/>
            <p:nvPr/>
          </p:nvPicPr>
          <p:blipFill>
            <a:blip r:embed="rId10" cstate="print"/>
            <a:stretch>
              <a:fillRect/>
            </a:stretch>
          </p:blipFill>
          <p:spPr>
            <a:xfrm>
              <a:off x="7338679" y="3741933"/>
              <a:ext cx="952499" cy="952497"/>
            </a:xfrm>
            <a:prstGeom prst="rect">
              <a:avLst/>
            </a:prstGeom>
          </p:spPr>
        </p:pic>
        <p:pic>
          <p:nvPicPr>
            <p:cNvPr id="22" name="object 31">
              <a:extLst>
                <a:ext uri="{FF2B5EF4-FFF2-40B4-BE49-F238E27FC236}">
                  <a16:creationId xmlns:a16="http://schemas.microsoft.com/office/drawing/2014/main" id="{A90C1B20-1336-76C5-1291-7FA5381EB36E}"/>
                </a:ext>
              </a:extLst>
            </p:cNvPr>
            <p:cNvPicPr/>
            <p:nvPr/>
          </p:nvPicPr>
          <p:blipFill>
            <a:blip r:embed="rId11" cstate="print"/>
            <a:stretch>
              <a:fillRect/>
            </a:stretch>
          </p:blipFill>
          <p:spPr>
            <a:xfrm>
              <a:off x="1916735" y="3741933"/>
              <a:ext cx="952499" cy="959077"/>
            </a:xfrm>
            <a:prstGeom prst="rect">
              <a:avLst/>
            </a:prstGeom>
          </p:spPr>
        </p:pic>
        <p:pic>
          <p:nvPicPr>
            <p:cNvPr id="23" name="object 32">
              <a:extLst>
                <a:ext uri="{FF2B5EF4-FFF2-40B4-BE49-F238E27FC236}">
                  <a16:creationId xmlns:a16="http://schemas.microsoft.com/office/drawing/2014/main" id="{437757CD-3C59-6DF6-CB5B-011498D649CA}"/>
                </a:ext>
              </a:extLst>
            </p:cNvPr>
            <p:cNvPicPr/>
            <p:nvPr/>
          </p:nvPicPr>
          <p:blipFill>
            <a:blip r:embed="rId12" cstate="print"/>
            <a:stretch>
              <a:fillRect/>
            </a:stretch>
          </p:blipFill>
          <p:spPr>
            <a:xfrm>
              <a:off x="3022899" y="3741932"/>
              <a:ext cx="879156" cy="952493"/>
            </a:xfrm>
            <a:prstGeom prst="rect">
              <a:avLst/>
            </a:prstGeom>
          </p:spPr>
        </p:pic>
        <p:pic>
          <p:nvPicPr>
            <p:cNvPr id="24" name="object 33">
              <a:extLst>
                <a:ext uri="{FF2B5EF4-FFF2-40B4-BE49-F238E27FC236}">
                  <a16:creationId xmlns:a16="http://schemas.microsoft.com/office/drawing/2014/main" id="{9333100C-06C9-9B4F-73CC-188B4BD5454B}"/>
                </a:ext>
              </a:extLst>
            </p:cNvPr>
            <p:cNvPicPr/>
            <p:nvPr/>
          </p:nvPicPr>
          <p:blipFill>
            <a:blip r:embed="rId13" cstate="print"/>
            <a:stretch>
              <a:fillRect/>
            </a:stretch>
          </p:blipFill>
          <p:spPr>
            <a:xfrm>
              <a:off x="5160645" y="3741932"/>
              <a:ext cx="906028" cy="952495"/>
            </a:xfrm>
            <a:prstGeom prst="rect">
              <a:avLst/>
            </a:prstGeom>
          </p:spPr>
        </p:pic>
      </p:grpSp>
      <p:grpSp>
        <p:nvGrpSpPr>
          <p:cNvPr id="34" name="Group 33">
            <a:extLst>
              <a:ext uri="{FF2B5EF4-FFF2-40B4-BE49-F238E27FC236}">
                <a16:creationId xmlns:a16="http://schemas.microsoft.com/office/drawing/2014/main" id="{5778763D-0FE7-8B27-1028-ED86713ED04D}"/>
              </a:ext>
            </a:extLst>
          </p:cNvPr>
          <p:cNvGrpSpPr/>
          <p:nvPr/>
        </p:nvGrpSpPr>
        <p:grpSpPr>
          <a:xfrm>
            <a:off x="490127" y="6628497"/>
            <a:ext cx="2358970" cy="993448"/>
            <a:chOff x="490127" y="6628497"/>
            <a:chExt cx="2358970" cy="993448"/>
          </a:xfrm>
        </p:grpSpPr>
        <p:sp>
          <p:nvSpPr>
            <p:cNvPr id="28" name="object 34">
              <a:extLst>
                <a:ext uri="{FF2B5EF4-FFF2-40B4-BE49-F238E27FC236}">
                  <a16:creationId xmlns:a16="http://schemas.microsoft.com/office/drawing/2014/main" id="{F6644C27-BD34-F28B-17FB-C767F890C3FF}"/>
                </a:ext>
              </a:extLst>
            </p:cNvPr>
            <p:cNvSpPr txBox="1"/>
            <p:nvPr/>
          </p:nvSpPr>
          <p:spPr>
            <a:xfrm>
              <a:off x="490127" y="6740600"/>
              <a:ext cx="1180551" cy="875941"/>
            </a:xfrm>
            <a:prstGeom prst="rect">
              <a:avLst/>
            </a:prstGeom>
          </p:spPr>
          <p:txBody>
            <a:bodyPr vert="horz" wrap="square" lIns="0" tIns="13335" rIns="0" bIns="0" rtlCol="0" anchor="ctr" anchorCtr="0">
              <a:noAutofit/>
            </a:bodyPr>
            <a:lstStyle/>
            <a:p>
              <a:pPr marL="12700">
                <a:lnSpc>
                  <a:spcPct val="100000"/>
                </a:lnSpc>
                <a:spcBef>
                  <a:spcPts val="105"/>
                </a:spcBef>
              </a:pPr>
              <a:r>
                <a:rPr lang="en-US" sz="2800" b="1" spc="30" dirty="0">
                  <a:solidFill>
                    <a:schemeClr val="tx2"/>
                  </a:solidFill>
                  <a:latin typeface="Arial Nova" panose="020B0504020202020204" pitchFamily="34" charset="0"/>
                  <a:cs typeface="Montserrat"/>
                </a:rPr>
                <a:t>SQEP</a:t>
              </a:r>
              <a:endParaRPr sz="2800" b="1" dirty="0">
                <a:solidFill>
                  <a:schemeClr val="tx2"/>
                </a:solidFill>
                <a:latin typeface="Arial Nova" panose="020B0504020202020204" pitchFamily="34" charset="0"/>
                <a:cs typeface="Montserrat"/>
              </a:endParaRPr>
            </a:p>
          </p:txBody>
        </p:sp>
        <p:pic>
          <p:nvPicPr>
            <p:cNvPr id="31" name="object 34">
              <a:extLst>
                <a:ext uri="{FF2B5EF4-FFF2-40B4-BE49-F238E27FC236}">
                  <a16:creationId xmlns:a16="http://schemas.microsoft.com/office/drawing/2014/main" id="{A1FC3338-EB52-8AC5-FC7D-658490A25D30}"/>
                </a:ext>
              </a:extLst>
            </p:cNvPr>
            <p:cNvPicPr/>
            <p:nvPr/>
          </p:nvPicPr>
          <p:blipFill>
            <a:blip r:embed="rId14" cstate="print"/>
            <a:stretch>
              <a:fillRect/>
            </a:stretch>
          </p:blipFill>
          <p:spPr>
            <a:xfrm>
              <a:off x="1916227" y="6628497"/>
              <a:ext cx="932870" cy="993448"/>
            </a:xfrm>
            <a:prstGeom prst="rect">
              <a:avLst/>
            </a:prstGeom>
          </p:spPr>
        </p:pic>
      </p:grpSp>
    </p:spTree>
    <p:extLst>
      <p:ext uri="{BB962C8B-B14F-4D97-AF65-F5344CB8AC3E}">
        <p14:creationId xmlns:p14="http://schemas.microsoft.com/office/powerpoint/2010/main" val="4046785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F1BD0-A8F4-FB4F-1C14-7827B96FDB83}"/>
              </a:ext>
            </a:extLst>
          </p:cNvPr>
          <p:cNvSpPr>
            <a:spLocks noGrp="1"/>
          </p:cNvSpPr>
          <p:nvPr>
            <p:ph type="title"/>
          </p:nvPr>
        </p:nvSpPr>
        <p:spPr/>
        <p:txBody>
          <a:bodyPr/>
          <a:lstStyle/>
          <a:p>
            <a:r>
              <a:rPr lang="en-US" dirty="0"/>
              <a:t>Patient History</a:t>
            </a:r>
          </a:p>
        </p:txBody>
      </p:sp>
      <p:sp>
        <p:nvSpPr>
          <p:cNvPr id="3" name="Text Placeholder 2">
            <a:extLst>
              <a:ext uri="{FF2B5EF4-FFF2-40B4-BE49-F238E27FC236}">
                <a16:creationId xmlns:a16="http://schemas.microsoft.com/office/drawing/2014/main" id="{537E4DAE-4445-D691-B6B4-4D034092EBBB}"/>
              </a:ext>
            </a:extLst>
          </p:cNvPr>
          <p:cNvSpPr>
            <a:spLocks noGrp="1"/>
          </p:cNvSpPr>
          <p:nvPr>
            <p:ph type="body" sz="quarter" idx="10"/>
          </p:nvPr>
        </p:nvSpPr>
        <p:spPr/>
        <p:txBody>
          <a:bodyPr/>
          <a:lstStyle/>
          <a:p>
            <a:r>
              <a:rPr lang="en-US" dirty="0"/>
              <a:t>Female patient presented </a:t>
            </a:r>
            <a:br>
              <a:rPr lang="en-US" dirty="0"/>
            </a:br>
            <a:r>
              <a:rPr lang="en-US" dirty="0"/>
              <a:t>to the ED with abdominal pain, </a:t>
            </a:r>
            <a:br>
              <a:rPr lang="en-US" dirty="0"/>
            </a:br>
            <a:r>
              <a:rPr lang="en-US" dirty="0"/>
              <a:t>nausea and vomiting </a:t>
            </a:r>
          </a:p>
          <a:p>
            <a:r>
              <a:rPr lang="en-US" dirty="0"/>
              <a:t>She has diabetes and chronic kidney failure</a:t>
            </a:r>
          </a:p>
          <a:p>
            <a:r>
              <a:rPr lang="en-US" dirty="0"/>
              <a:t>She has breast cancer</a:t>
            </a:r>
          </a:p>
        </p:txBody>
      </p:sp>
      <p:sp>
        <p:nvSpPr>
          <p:cNvPr id="4" name="Text Placeholder 3">
            <a:extLst>
              <a:ext uri="{FF2B5EF4-FFF2-40B4-BE49-F238E27FC236}">
                <a16:creationId xmlns:a16="http://schemas.microsoft.com/office/drawing/2014/main" id="{115FCED1-A213-DA70-FCA3-CA7BF498BCD6}"/>
              </a:ext>
            </a:extLst>
          </p:cNvPr>
          <p:cNvSpPr>
            <a:spLocks noGrp="1"/>
          </p:cNvSpPr>
          <p:nvPr>
            <p:ph type="body" sz="quarter" idx="11"/>
          </p:nvPr>
        </p:nvSpPr>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latin typeface="Arial Nova" panose="020B0504020202020204" pitchFamily="34" charset="0"/>
                <a:cs typeface="Montserrat SemiBold"/>
              </a:rPr>
              <a:t>#1</a:t>
            </a:r>
            <a:endParaRPr lang="en-US" sz="2400" b="1" dirty="0">
              <a:latin typeface="Arial Nova" panose="020B0504020202020204" pitchFamily="34" charset="0"/>
              <a:cs typeface="Montserrat SemiBold"/>
            </a:endParaRPr>
          </a:p>
        </p:txBody>
      </p:sp>
      <p:sp>
        <p:nvSpPr>
          <p:cNvPr id="5" name="Text Placeholder 4">
            <a:extLst>
              <a:ext uri="{FF2B5EF4-FFF2-40B4-BE49-F238E27FC236}">
                <a16:creationId xmlns:a16="http://schemas.microsoft.com/office/drawing/2014/main" id="{C4A57139-2CDA-0E82-1213-7F70BC08211F}"/>
              </a:ext>
            </a:extLst>
          </p:cNvPr>
          <p:cNvSpPr>
            <a:spLocks noGrp="1"/>
          </p:cNvSpPr>
          <p:nvPr>
            <p:ph type="body" sz="quarter" idx="12"/>
          </p:nvPr>
        </p:nvSpPr>
        <p:spPr/>
        <p:txBody>
          <a:bodyPr/>
          <a:lstStyle/>
          <a:p>
            <a:r>
              <a:rPr lang="en-US" dirty="0"/>
              <a:t>Female, 70 years old</a:t>
            </a:r>
          </a:p>
        </p:txBody>
      </p:sp>
      <p:pic>
        <p:nvPicPr>
          <p:cNvPr id="7" name="Picture Placeholder 6" descr="A person with grey hair holding her head&#10;&#10;AI-generated content may be incorrect.">
            <a:extLst>
              <a:ext uri="{FF2B5EF4-FFF2-40B4-BE49-F238E27FC236}">
                <a16:creationId xmlns:a16="http://schemas.microsoft.com/office/drawing/2014/main" id="{346F3611-C6E8-4CD5-DFBD-B476BB048C1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025" r="16025"/>
          <a:stretch>
            <a:fillRect/>
          </a:stretch>
        </p:blipFill>
        <p:spPr>
          <a:ln>
            <a:noFill/>
          </a:ln>
        </p:spPr>
      </p:pic>
    </p:spTree>
    <p:extLst>
      <p:ext uri="{BB962C8B-B14F-4D97-AF65-F5344CB8AC3E}">
        <p14:creationId xmlns:p14="http://schemas.microsoft.com/office/powerpoint/2010/main" val="2187765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FF8A7-7332-9E69-4845-D1384F1A1F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1EE145-CDE1-24BB-C554-8305C8FC6280}"/>
              </a:ext>
            </a:extLst>
          </p:cNvPr>
          <p:cNvSpPr>
            <a:spLocks noGrp="1"/>
          </p:cNvSpPr>
          <p:nvPr>
            <p:ph type="title"/>
          </p:nvPr>
        </p:nvSpPr>
        <p:spPr/>
        <p:txBody>
          <a:bodyPr/>
          <a:lstStyle/>
          <a:p>
            <a:r>
              <a:rPr lang="en-US" dirty="0"/>
              <a:t>Digital Flow Microscopy</a:t>
            </a:r>
          </a:p>
        </p:txBody>
      </p:sp>
      <p:sp>
        <p:nvSpPr>
          <p:cNvPr id="3" name="Text Placeholder 2">
            <a:extLst>
              <a:ext uri="{FF2B5EF4-FFF2-40B4-BE49-F238E27FC236}">
                <a16:creationId xmlns:a16="http://schemas.microsoft.com/office/drawing/2014/main" id="{984DC111-8D44-6BEB-DDE3-2016FE58F1A6}"/>
              </a:ext>
            </a:extLst>
          </p:cNvPr>
          <p:cNvSpPr>
            <a:spLocks noGrp="1"/>
          </p:cNvSpPr>
          <p:nvPr>
            <p:ph type="body" sz="quarter" idx="10"/>
          </p:nvPr>
        </p:nvSpPr>
        <p:spPr>
          <a:xfrm>
            <a:off x="490538" y="2286167"/>
            <a:ext cx="8050212" cy="1107996"/>
          </a:xfrm>
        </p:spPr>
        <p:txBody>
          <a:bodyPr/>
          <a:lstStyle/>
          <a:p>
            <a:r>
              <a:rPr lang="en-US" dirty="0"/>
              <a:t>The following particle images have been captured </a:t>
            </a:r>
            <a:br>
              <a:rPr lang="en-US" dirty="0"/>
            </a:br>
            <a:r>
              <a:rPr lang="en-US" dirty="0"/>
              <a:t>by </a:t>
            </a:r>
            <a:r>
              <a:rPr lang="en-US" dirty="0" err="1"/>
              <a:t>DxUm</a:t>
            </a:r>
            <a:r>
              <a:rPr lang="en-US" dirty="0"/>
              <a:t> microscopy series analyzer using digital flow imaging technology:</a:t>
            </a:r>
          </a:p>
        </p:txBody>
      </p:sp>
      <p:sp>
        <p:nvSpPr>
          <p:cNvPr id="4" name="Text Placeholder 3">
            <a:extLst>
              <a:ext uri="{FF2B5EF4-FFF2-40B4-BE49-F238E27FC236}">
                <a16:creationId xmlns:a16="http://schemas.microsoft.com/office/drawing/2014/main" id="{0AA5E271-846D-1231-5EA4-A0F253F4BFF0}"/>
              </a:ext>
            </a:extLst>
          </p:cNvPr>
          <p:cNvSpPr>
            <a:spLocks noGrp="1"/>
          </p:cNvSpPr>
          <p:nvPr>
            <p:ph type="body" sz="quarter" idx="11"/>
          </p:nvPr>
        </p:nvSpPr>
        <p:spPr>
          <a:xfrm>
            <a:off x="490538" y="312517"/>
            <a:ext cx="7954962" cy="369332"/>
          </a:xfrm>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solidFill>
                  <a:schemeClr val="bg1"/>
                </a:solidFill>
                <a:latin typeface="Arial Nova" panose="020B0504020202020204" pitchFamily="34" charset="0"/>
                <a:cs typeface="Montserrat SemiBold"/>
              </a:rPr>
              <a:t>#4</a:t>
            </a:r>
            <a:endParaRPr lang="en-US" sz="2400" b="1" dirty="0">
              <a:solidFill>
                <a:schemeClr val="bg1"/>
              </a:solidFill>
              <a:latin typeface="Arial Nova" panose="020B0504020202020204" pitchFamily="34" charset="0"/>
              <a:cs typeface="Montserrat SemiBold"/>
            </a:endParaRPr>
          </a:p>
        </p:txBody>
      </p:sp>
      <p:sp>
        <p:nvSpPr>
          <p:cNvPr id="5" name="object 10">
            <a:extLst>
              <a:ext uri="{FF2B5EF4-FFF2-40B4-BE49-F238E27FC236}">
                <a16:creationId xmlns:a16="http://schemas.microsoft.com/office/drawing/2014/main" id="{34D49974-E508-FF8E-37A7-D256AD37680F}"/>
              </a:ext>
            </a:extLst>
          </p:cNvPr>
          <p:cNvSpPr txBox="1"/>
          <p:nvPr/>
        </p:nvSpPr>
        <p:spPr>
          <a:xfrm>
            <a:off x="490538" y="4068018"/>
            <a:ext cx="1268412" cy="959078"/>
          </a:xfrm>
          <a:prstGeom prst="rect">
            <a:avLst/>
          </a:prstGeom>
        </p:spPr>
        <p:txBody>
          <a:bodyPr vert="horz" wrap="square" lIns="0" tIns="13335" rIns="0" bIns="0" rtlCol="0" anchor="ctr" anchorCtr="0">
            <a:noAutofit/>
          </a:bodyPr>
          <a:lstStyle/>
          <a:p>
            <a:pPr marL="12700">
              <a:lnSpc>
                <a:spcPct val="100000"/>
              </a:lnSpc>
              <a:spcBef>
                <a:spcPts val="105"/>
              </a:spcBef>
            </a:pPr>
            <a:r>
              <a:rPr lang="en-US" sz="2800" b="1" spc="120" dirty="0">
                <a:solidFill>
                  <a:schemeClr val="tx2"/>
                </a:solidFill>
                <a:latin typeface="Arial Nova" panose="020B0504020202020204" pitchFamily="34" charset="0"/>
                <a:cs typeface="Montserrat"/>
              </a:rPr>
              <a:t>BACT</a:t>
            </a:r>
            <a:endParaRPr sz="2800" b="1" dirty="0">
              <a:solidFill>
                <a:schemeClr val="tx2"/>
              </a:solidFill>
              <a:latin typeface="Arial Nova" panose="020B0504020202020204" pitchFamily="34" charset="0"/>
              <a:cs typeface="Montserrat"/>
            </a:endParaRPr>
          </a:p>
        </p:txBody>
      </p:sp>
      <p:sp>
        <p:nvSpPr>
          <p:cNvPr id="36" name="object 42">
            <a:extLst>
              <a:ext uri="{FF2B5EF4-FFF2-40B4-BE49-F238E27FC236}">
                <a16:creationId xmlns:a16="http://schemas.microsoft.com/office/drawing/2014/main" id="{F5AF49E1-6306-FF8C-1105-9A8896B6F4E8}"/>
              </a:ext>
            </a:extLst>
          </p:cNvPr>
          <p:cNvSpPr txBox="1"/>
          <p:nvPr/>
        </p:nvSpPr>
        <p:spPr>
          <a:xfrm>
            <a:off x="2673350" y="8235949"/>
            <a:ext cx="3379065" cy="260525"/>
          </a:xfrm>
          <a:prstGeom prst="rect">
            <a:avLst/>
          </a:prstGeom>
        </p:spPr>
        <p:txBody>
          <a:bodyPr vert="horz" wrap="square" lIns="0" tIns="12700" rIns="0" bIns="0" rtlCol="0">
            <a:noAutofit/>
          </a:bodyPr>
          <a:lstStyle/>
          <a:p>
            <a:pPr marL="12700">
              <a:lnSpc>
                <a:spcPct val="100000"/>
              </a:lnSpc>
            </a:pPr>
            <a:r>
              <a:rPr lang="en-US" sz="1200" b="1" dirty="0">
                <a:solidFill>
                  <a:schemeClr val="tx2"/>
                </a:solidFill>
                <a:latin typeface="Arial Nova" panose="020B0504020202020204" pitchFamily="34" charset="0"/>
                <a:cs typeface="Montserrat"/>
              </a:rPr>
              <a:t>BACT:</a:t>
            </a:r>
            <a:r>
              <a:rPr lang="en-US" sz="1200" b="1" spc="-25" dirty="0">
                <a:solidFill>
                  <a:schemeClr val="tx2"/>
                </a:solidFill>
                <a:latin typeface="Arial Nova" panose="020B0504020202020204" pitchFamily="34" charset="0"/>
                <a:cs typeface="Montserrat"/>
              </a:rPr>
              <a:t> </a:t>
            </a:r>
            <a:r>
              <a:rPr lang="en-US" sz="1200" dirty="0">
                <a:latin typeface="Arial Nova" panose="020B0504020202020204" pitchFamily="34" charset="0"/>
                <a:cs typeface="Montserrat"/>
              </a:rPr>
              <a:t>Bacteria</a:t>
            </a:r>
          </a:p>
        </p:txBody>
      </p:sp>
      <p:cxnSp>
        <p:nvCxnSpPr>
          <p:cNvPr id="41" name="Straight Connector 40">
            <a:extLst>
              <a:ext uri="{FF2B5EF4-FFF2-40B4-BE49-F238E27FC236}">
                <a16:creationId xmlns:a16="http://schemas.microsoft.com/office/drawing/2014/main" id="{FD484B78-FCCD-818F-8C6C-871DCAB7A8B5}"/>
              </a:ext>
            </a:extLst>
          </p:cNvPr>
          <p:cNvCxnSpPr/>
          <p:nvPr/>
        </p:nvCxnSpPr>
        <p:spPr>
          <a:xfrm>
            <a:off x="489374" y="5319316"/>
            <a:ext cx="781511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object 14">
            <a:extLst>
              <a:ext uri="{FF2B5EF4-FFF2-40B4-BE49-F238E27FC236}">
                <a16:creationId xmlns:a16="http://schemas.microsoft.com/office/drawing/2014/main" id="{9C0C10AE-F74D-7083-BA1D-D9BD43CA4FBF}"/>
              </a:ext>
            </a:extLst>
          </p:cNvPr>
          <p:cNvPicPr/>
          <p:nvPr/>
        </p:nvPicPr>
        <p:blipFill>
          <a:blip r:embed="rId2" cstate="print"/>
          <a:stretch>
            <a:fillRect/>
          </a:stretch>
        </p:blipFill>
        <p:spPr>
          <a:xfrm>
            <a:off x="2087162" y="3899829"/>
            <a:ext cx="1172375" cy="1086884"/>
          </a:xfrm>
          <a:prstGeom prst="rect">
            <a:avLst/>
          </a:prstGeom>
        </p:spPr>
      </p:pic>
      <p:pic>
        <p:nvPicPr>
          <p:cNvPr id="12" name="object 15">
            <a:extLst>
              <a:ext uri="{FF2B5EF4-FFF2-40B4-BE49-F238E27FC236}">
                <a16:creationId xmlns:a16="http://schemas.microsoft.com/office/drawing/2014/main" id="{F0202EE5-E601-4512-CD52-733AA1890CA2}"/>
              </a:ext>
            </a:extLst>
          </p:cNvPr>
          <p:cNvPicPr/>
          <p:nvPr/>
        </p:nvPicPr>
        <p:blipFill>
          <a:blip r:embed="rId3" cstate="print"/>
          <a:stretch>
            <a:fillRect/>
          </a:stretch>
        </p:blipFill>
        <p:spPr>
          <a:xfrm>
            <a:off x="3534992" y="3899829"/>
            <a:ext cx="1172379" cy="1086882"/>
          </a:xfrm>
          <a:prstGeom prst="rect">
            <a:avLst/>
          </a:prstGeom>
        </p:spPr>
      </p:pic>
      <p:pic>
        <p:nvPicPr>
          <p:cNvPr id="13" name="object 16">
            <a:extLst>
              <a:ext uri="{FF2B5EF4-FFF2-40B4-BE49-F238E27FC236}">
                <a16:creationId xmlns:a16="http://schemas.microsoft.com/office/drawing/2014/main" id="{E0A58D20-B5B4-BD72-06A1-9D8C509DE698}"/>
              </a:ext>
            </a:extLst>
          </p:cNvPr>
          <p:cNvPicPr/>
          <p:nvPr/>
        </p:nvPicPr>
        <p:blipFill>
          <a:blip r:embed="rId4" cstate="print"/>
          <a:stretch>
            <a:fillRect/>
          </a:stretch>
        </p:blipFill>
        <p:spPr>
          <a:xfrm>
            <a:off x="4987537" y="3899830"/>
            <a:ext cx="1069860" cy="1086882"/>
          </a:xfrm>
          <a:prstGeom prst="rect">
            <a:avLst/>
          </a:prstGeom>
        </p:spPr>
      </p:pic>
      <p:pic>
        <p:nvPicPr>
          <p:cNvPr id="14" name="object 17">
            <a:extLst>
              <a:ext uri="{FF2B5EF4-FFF2-40B4-BE49-F238E27FC236}">
                <a16:creationId xmlns:a16="http://schemas.microsoft.com/office/drawing/2014/main" id="{B371C009-1CB8-43CB-875C-59936E9DAE6C}"/>
              </a:ext>
            </a:extLst>
          </p:cNvPr>
          <p:cNvPicPr/>
          <p:nvPr/>
        </p:nvPicPr>
        <p:blipFill>
          <a:blip r:embed="rId5" cstate="print"/>
          <a:stretch>
            <a:fillRect/>
          </a:stretch>
        </p:blipFill>
        <p:spPr>
          <a:xfrm>
            <a:off x="6337563" y="3899829"/>
            <a:ext cx="1172083" cy="1086882"/>
          </a:xfrm>
          <a:prstGeom prst="rect">
            <a:avLst/>
          </a:prstGeom>
        </p:spPr>
      </p:pic>
    </p:spTree>
    <p:extLst>
      <p:ext uri="{BB962C8B-B14F-4D97-AF65-F5344CB8AC3E}">
        <p14:creationId xmlns:p14="http://schemas.microsoft.com/office/powerpoint/2010/main" val="3656944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F5146-0E95-6FBD-FB35-1B4777ECBD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0BEEFA-4709-FE71-5DAC-95347079C884}"/>
              </a:ext>
            </a:extLst>
          </p:cNvPr>
          <p:cNvSpPr>
            <a:spLocks noGrp="1"/>
          </p:cNvSpPr>
          <p:nvPr>
            <p:ph type="title"/>
          </p:nvPr>
        </p:nvSpPr>
        <p:spPr/>
        <p:txBody>
          <a:bodyPr/>
          <a:lstStyle/>
          <a:p>
            <a:r>
              <a:rPr lang="en-US" dirty="0"/>
              <a:t>Urinary Tract Infection UTI</a:t>
            </a:r>
            <a:br>
              <a:rPr lang="en-US" dirty="0"/>
            </a:br>
            <a:r>
              <a:rPr lang="en-US" i="1" dirty="0"/>
              <a:t>E. Coli, ES</a:t>
            </a:r>
            <a:r>
              <a:rPr lang="el-GR" i="1" dirty="0"/>
              <a:t>β</a:t>
            </a:r>
            <a:r>
              <a:rPr lang="en-US" i="1" dirty="0"/>
              <a:t>L</a:t>
            </a:r>
          </a:p>
        </p:txBody>
      </p:sp>
      <p:sp>
        <p:nvSpPr>
          <p:cNvPr id="3" name="Text Placeholder 2">
            <a:extLst>
              <a:ext uri="{FF2B5EF4-FFF2-40B4-BE49-F238E27FC236}">
                <a16:creationId xmlns:a16="http://schemas.microsoft.com/office/drawing/2014/main" id="{7C231340-D340-226E-0B0B-B55A4700048A}"/>
              </a:ext>
            </a:extLst>
          </p:cNvPr>
          <p:cNvSpPr>
            <a:spLocks noGrp="1"/>
          </p:cNvSpPr>
          <p:nvPr>
            <p:ph type="body" sz="quarter" idx="11"/>
          </p:nvPr>
        </p:nvSpPr>
        <p:spPr>
          <a:xfrm>
            <a:off x="539749" y="312517"/>
            <a:ext cx="7954962" cy="369332"/>
          </a:xfrm>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solidFill>
                  <a:schemeClr val="bg1"/>
                </a:solidFill>
                <a:latin typeface="Arial Nova" panose="020B0504020202020204" pitchFamily="34" charset="0"/>
                <a:cs typeface="Montserrat SemiBold"/>
              </a:rPr>
              <a:t>#4 </a:t>
            </a:r>
            <a:r>
              <a:rPr lang="en-US" sz="2400" b="1" spc="-20" dirty="0">
                <a:solidFill>
                  <a:schemeClr val="accent6"/>
                </a:solidFill>
                <a:latin typeface="Arial Nova" panose="020B0504020202020204" pitchFamily="34" charset="0"/>
                <a:cs typeface="Montserrat SemiBold"/>
              </a:rPr>
              <a:t>DIAGNOSIS</a:t>
            </a:r>
            <a:endParaRPr lang="en-US" sz="2400" b="1" dirty="0">
              <a:solidFill>
                <a:schemeClr val="accent6"/>
              </a:solidFill>
              <a:latin typeface="Arial Nova" panose="020B0504020202020204" pitchFamily="34" charset="0"/>
              <a:cs typeface="Montserrat SemiBold"/>
            </a:endParaRPr>
          </a:p>
        </p:txBody>
      </p:sp>
      <p:sp>
        <p:nvSpPr>
          <p:cNvPr id="4" name="Text Placeholder 3">
            <a:extLst>
              <a:ext uri="{FF2B5EF4-FFF2-40B4-BE49-F238E27FC236}">
                <a16:creationId xmlns:a16="http://schemas.microsoft.com/office/drawing/2014/main" id="{4EB84732-AAF1-9BD1-0C33-2B884E848702}"/>
              </a:ext>
            </a:extLst>
          </p:cNvPr>
          <p:cNvSpPr>
            <a:spLocks noGrp="1"/>
          </p:cNvSpPr>
          <p:nvPr>
            <p:ph type="body" sz="quarter" idx="12"/>
          </p:nvPr>
        </p:nvSpPr>
        <p:spPr>
          <a:xfrm>
            <a:off x="539750" y="4558280"/>
            <a:ext cx="8077199" cy="2054295"/>
          </a:xfrm>
        </p:spPr>
        <p:txBody>
          <a:bodyPr/>
          <a:lstStyle/>
          <a:p>
            <a:r>
              <a:rPr lang="en-US" dirty="0"/>
              <a:t>Routine urinalysis enables physicians to make determinations. Combined with appropriate tests and clinical context, its results significantly aid diagnosis, leading to quicker, targeted treatment that reduces discomfort, prevents complications, and promotes responsible antibiotic use.</a:t>
            </a:r>
          </a:p>
        </p:txBody>
      </p:sp>
    </p:spTree>
    <p:extLst>
      <p:ext uri="{BB962C8B-B14F-4D97-AF65-F5344CB8AC3E}">
        <p14:creationId xmlns:p14="http://schemas.microsoft.com/office/powerpoint/2010/main" val="1462068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6E40D-D820-B7F4-C0CC-86E785344FA6}"/>
              </a:ext>
            </a:extLst>
          </p:cNvPr>
          <p:cNvSpPr>
            <a:spLocks noGrp="1"/>
          </p:cNvSpPr>
          <p:nvPr>
            <p:ph type="title"/>
          </p:nvPr>
        </p:nvSpPr>
        <p:spPr/>
        <p:txBody>
          <a:bodyPr/>
          <a:lstStyle/>
          <a:p>
            <a:r>
              <a:rPr lang="en-US" dirty="0"/>
              <a:t>Analysis with </a:t>
            </a:r>
            <a:br>
              <a:rPr lang="en-US" dirty="0"/>
            </a:br>
            <a:r>
              <a:rPr lang="en-US" b="1" dirty="0" err="1"/>
              <a:t>DxU</a:t>
            </a:r>
            <a:r>
              <a:rPr lang="en-US" b="1" dirty="0"/>
              <a:t> Iris </a:t>
            </a:r>
            <a:r>
              <a:rPr lang="en-US" dirty="0"/>
              <a:t>Technology</a:t>
            </a:r>
          </a:p>
        </p:txBody>
      </p:sp>
      <p:sp>
        <p:nvSpPr>
          <p:cNvPr id="3" name="Text Placeholder 2">
            <a:extLst>
              <a:ext uri="{FF2B5EF4-FFF2-40B4-BE49-F238E27FC236}">
                <a16:creationId xmlns:a16="http://schemas.microsoft.com/office/drawing/2014/main" id="{7537D937-0DB8-436A-715F-EB80632D7EFE}"/>
              </a:ext>
            </a:extLst>
          </p:cNvPr>
          <p:cNvSpPr>
            <a:spLocks noGrp="1"/>
          </p:cNvSpPr>
          <p:nvPr>
            <p:ph type="body" sz="quarter" idx="11"/>
          </p:nvPr>
        </p:nvSpPr>
        <p:spPr>
          <a:xfrm>
            <a:off x="539749" y="312517"/>
            <a:ext cx="7954962" cy="369332"/>
          </a:xfrm>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latin typeface="Arial Nova" panose="020B0504020202020204" pitchFamily="34" charset="0"/>
                <a:cs typeface="Montserrat SemiBold"/>
              </a:rPr>
              <a:t>#1</a:t>
            </a:r>
            <a:endParaRPr lang="en-US" sz="2400" b="1" dirty="0">
              <a:latin typeface="Arial Nova" panose="020B0504020202020204" pitchFamily="34" charset="0"/>
              <a:cs typeface="Montserrat SemiBold"/>
            </a:endParaRPr>
          </a:p>
        </p:txBody>
      </p:sp>
      <p:grpSp>
        <p:nvGrpSpPr>
          <p:cNvPr id="4" name="Group 3">
            <a:extLst>
              <a:ext uri="{FF2B5EF4-FFF2-40B4-BE49-F238E27FC236}">
                <a16:creationId xmlns:a16="http://schemas.microsoft.com/office/drawing/2014/main" id="{63D82837-E805-08F3-53B1-5C6984B7C49D}"/>
              </a:ext>
            </a:extLst>
          </p:cNvPr>
          <p:cNvGrpSpPr/>
          <p:nvPr/>
        </p:nvGrpSpPr>
        <p:grpSpPr>
          <a:xfrm>
            <a:off x="539750" y="2996428"/>
            <a:ext cx="7848600" cy="4858522"/>
            <a:chOff x="577374" y="3539838"/>
            <a:chExt cx="5245474" cy="3247108"/>
          </a:xfrm>
        </p:grpSpPr>
        <p:pic>
          <p:nvPicPr>
            <p:cNvPr id="5" name="bg object 21">
              <a:extLst>
                <a:ext uri="{FF2B5EF4-FFF2-40B4-BE49-F238E27FC236}">
                  <a16:creationId xmlns:a16="http://schemas.microsoft.com/office/drawing/2014/main" id="{1F1FDBEF-11AD-6991-F84A-E5FC948A1ABF}"/>
                </a:ext>
              </a:extLst>
            </p:cNvPr>
            <p:cNvPicPr/>
            <p:nvPr/>
          </p:nvPicPr>
          <p:blipFill>
            <a:blip r:embed="rId2" cstate="print"/>
            <a:stretch>
              <a:fillRect/>
            </a:stretch>
          </p:blipFill>
          <p:spPr>
            <a:xfrm>
              <a:off x="577374" y="3539838"/>
              <a:ext cx="3123815" cy="2419457"/>
            </a:xfrm>
            <a:prstGeom prst="rect">
              <a:avLst/>
            </a:prstGeom>
          </p:spPr>
        </p:pic>
        <p:pic>
          <p:nvPicPr>
            <p:cNvPr id="6" name="bg object 20">
              <a:extLst>
                <a:ext uri="{FF2B5EF4-FFF2-40B4-BE49-F238E27FC236}">
                  <a16:creationId xmlns:a16="http://schemas.microsoft.com/office/drawing/2014/main" id="{2B8B7CA6-F3AB-6578-71F8-7AF17ECED707}"/>
                </a:ext>
              </a:extLst>
            </p:cNvPr>
            <p:cNvPicPr/>
            <p:nvPr/>
          </p:nvPicPr>
          <p:blipFill>
            <a:blip r:embed="rId3" cstate="print"/>
            <a:stretch>
              <a:fillRect/>
            </a:stretch>
          </p:blipFill>
          <p:spPr>
            <a:xfrm>
              <a:off x="2698115" y="4352090"/>
              <a:ext cx="3124733" cy="2434856"/>
            </a:xfrm>
            <a:prstGeom prst="rect">
              <a:avLst/>
            </a:prstGeom>
          </p:spPr>
        </p:pic>
      </p:grpSp>
    </p:spTree>
    <p:extLst>
      <p:ext uri="{BB962C8B-B14F-4D97-AF65-F5344CB8AC3E}">
        <p14:creationId xmlns:p14="http://schemas.microsoft.com/office/powerpoint/2010/main" val="1036401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627B84-2A90-CCED-4981-7292F2F3CE28}"/>
            </a:ext>
          </a:extLst>
        </p:cNvPr>
        <p:cNvGrpSpPr/>
        <p:nvPr/>
      </p:nvGrpSpPr>
      <p:grpSpPr>
        <a:xfrm>
          <a:off x="0" y="0"/>
          <a:ext cx="0" cy="0"/>
          <a:chOff x="0" y="0"/>
          <a:chExt cx="0" cy="0"/>
        </a:xfrm>
      </p:grpSpPr>
      <p:pic>
        <p:nvPicPr>
          <p:cNvPr id="4" name="object 4">
            <a:extLst>
              <a:ext uri="{FF2B5EF4-FFF2-40B4-BE49-F238E27FC236}">
                <a16:creationId xmlns:a16="http://schemas.microsoft.com/office/drawing/2014/main" id="{A01A9DEB-E16A-FDBA-BA2A-86B59015138F}"/>
              </a:ext>
            </a:extLst>
          </p:cNvPr>
          <p:cNvPicPr/>
          <p:nvPr/>
        </p:nvPicPr>
        <p:blipFill>
          <a:blip r:embed="rId2" cstate="print"/>
          <a:stretch>
            <a:fillRect/>
          </a:stretch>
        </p:blipFill>
        <p:spPr>
          <a:xfrm>
            <a:off x="-6817069" y="3055619"/>
            <a:ext cx="312419" cy="295655"/>
          </a:xfrm>
          <a:prstGeom prst="rect">
            <a:avLst/>
          </a:prstGeom>
        </p:spPr>
      </p:pic>
      <p:sp>
        <p:nvSpPr>
          <p:cNvPr id="18" name="Title 17">
            <a:extLst>
              <a:ext uri="{FF2B5EF4-FFF2-40B4-BE49-F238E27FC236}">
                <a16:creationId xmlns:a16="http://schemas.microsoft.com/office/drawing/2014/main" id="{F272EFF1-B402-3AB0-F88F-BB5B3DF47FB0}"/>
              </a:ext>
            </a:extLst>
          </p:cNvPr>
          <p:cNvSpPr>
            <a:spLocks noGrp="1"/>
          </p:cNvSpPr>
          <p:nvPr>
            <p:ph type="title"/>
          </p:nvPr>
        </p:nvSpPr>
        <p:spPr/>
        <p:txBody>
          <a:bodyPr/>
          <a:lstStyle/>
          <a:p>
            <a:r>
              <a:rPr lang="en-US" sz="4400" dirty="0"/>
              <a:t>Urine Chemistry Results</a:t>
            </a:r>
          </a:p>
        </p:txBody>
      </p:sp>
      <p:sp>
        <p:nvSpPr>
          <p:cNvPr id="6" name="Text Placeholder 5">
            <a:extLst>
              <a:ext uri="{FF2B5EF4-FFF2-40B4-BE49-F238E27FC236}">
                <a16:creationId xmlns:a16="http://schemas.microsoft.com/office/drawing/2014/main" id="{B00907CF-042A-359B-1B3B-6FD59D62FC74}"/>
              </a:ext>
            </a:extLst>
          </p:cNvPr>
          <p:cNvSpPr>
            <a:spLocks noGrp="1"/>
          </p:cNvSpPr>
          <p:nvPr>
            <p:ph type="body" sz="quarter" idx="11"/>
          </p:nvPr>
        </p:nvSpPr>
        <p:spPr>
          <a:xfrm>
            <a:off x="490538" y="312517"/>
            <a:ext cx="7954962" cy="369332"/>
          </a:xfrm>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latin typeface="Arial Nova" panose="020B0504020202020204" pitchFamily="34" charset="0"/>
                <a:cs typeface="Montserrat SemiBold"/>
              </a:rPr>
              <a:t>#1</a:t>
            </a:r>
            <a:endParaRPr lang="en-US" sz="2400" b="1" dirty="0">
              <a:latin typeface="Arial Nova" panose="020B0504020202020204" pitchFamily="34" charset="0"/>
              <a:cs typeface="Montserrat SemiBold"/>
            </a:endParaRPr>
          </a:p>
        </p:txBody>
      </p:sp>
      <p:pic>
        <p:nvPicPr>
          <p:cNvPr id="19" name="object 11">
            <a:extLst>
              <a:ext uri="{FF2B5EF4-FFF2-40B4-BE49-F238E27FC236}">
                <a16:creationId xmlns:a16="http://schemas.microsoft.com/office/drawing/2014/main" id="{7EEC5BD9-C359-5F4B-14CA-EAE811EE785D}"/>
              </a:ext>
            </a:extLst>
          </p:cNvPr>
          <p:cNvPicPr/>
          <p:nvPr/>
        </p:nvPicPr>
        <p:blipFill>
          <a:blip r:embed="rId3">
            <a:extLst>
              <a:ext uri="{96DAC541-7B7A-43D3-8B79-37D633B846F1}">
                <asvg:svgBlip xmlns:asvg="http://schemas.microsoft.com/office/drawing/2016/SVG/main" r:embed="rId4"/>
              </a:ext>
            </a:extLst>
          </a:blip>
          <a:srcRect l="12397" t="32371" r="13298" b="27099"/>
          <a:stretch/>
        </p:blipFill>
        <p:spPr>
          <a:xfrm>
            <a:off x="387350" y="7824729"/>
            <a:ext cx="2178611" cy="792221"/>
          </a:xfrm>
          <a:prstGeom prst="rect">
            <a:avLst/>
          </a:prstGeom>
        </p:spPr>
      </p:pic>
      <p:graphicFrame>
        <p:nvGraphicFramePr>
          <p:cNvPr id="7" name="object 9">
            <a:extLst>
              <a:ext uri="{FF2B5EF4-FFF2-40B4-BE49-F238E27FC236}">
                <a16:creationId xmlns:a16="http://schemas.microsoft.com/office/drawing/2014/main" id="{26B91B68-449D-D8E3-FDC3-6F7879A73A05}"/>
              </a:ext>
            </a:extLst>
          </p:cNvPr>
          <p:cNvGraphicFramePr>
            <a:graphicFrameLocks noGrp="1"/>
          </p:cNvGraphicFramePr>
          <p:nvPr>
            <p:extLst>
              <p:ext uri="{D42A27DB-BD31-4B8C-83A1-F6EECF244321}">
                <p14:modId xmlns:p14="http://schemas.microsoft.com/office/powerpoint/2010/main" val="2193390340"/>
              </p:ext>
            </p:extLst>
          </p:nvPr>
        </p:nvGraphicFramePr>
        <p:xfrm>
          <a:off x="497456" y="2139950"/>
          <a:ext cx="7948481" cy="5410221"/>
        </p:xfrm>
        <a:graphic>
          <a:graphicData uri="http://schemas.openxmlformats.org/drawingml/2006/table">
            <a:tbl>
              <a:tblPr firstRow="1" bandRow="1">
                <a:tableStyleId>{2D5ABB26-0587-4C30-8999-92F81FD0307C}</a:tableStyleId>
              </a:tblPr>
              <a:tblGrid>
                <a:gridCol w="2050225">
                  <a:extLst>
                    <a:ext uri="{9D8B030D-6E8A-4147-A177-3AD203B41FA5}">
                      <a16:colId xmlns:a16="http://schemas.microsoft.com/office/drawing/2014/main" val="20000"/>
                    </a:ext>
                  </a:extLst>
                </a:gridCol>
                <a:gridCol w="1864964">
                  <a:extLst>
                    <a:ext uri="{9D8B030D-6E8A-4147-A177-3AD203B41FA5}">
                      <a16:colId xmlns:a16="http://schemas.microsoft.com/office/drawing/2014/main" val="20001"/>
                    </a:ext>
                  </a:extLst>
                </a:gridCol>
                <a:gridCol w="2496395">
                  <a:extLst>
                    <a:ext uri="{9D8B030D-6E8A-4147-A177-3AD203B41FA5}">
                      <a16:colId xmlns:a16="http://schemas.microsoft.com/office/drawing/2014/main" val="20002"/>
                    </a:ext>
                  </a:extLst>
                </a:gridCol>
                <a:gridCol w="1536897">
                  <a:extLst>
                    <a:ext uri="{9D8B030D-6E8A-4147-A177-3AD203B41FA5}">
                      <a16:colId xmlns:a16="http://schemas.microsoft.com/office/drawing/2014/main" val="20003"/>
                    </a:ext>
                  </a:extLst>
                </a:gridCol>
              </a:tblGrid>
              <a:tr h="401709">
                <a:tc>
                  <a:txBody>
                    <a:bodyPr/>
                    <a:lstStyle/>
                    <a:p>
                      <a:pPr marR="97155" algn="ctr">
                        <a:lnSpc>
                          <a:spcPct val="100000"/>
                        </a:lnSpc>
                        <a:spcBef>
                          <a:spcPts val="695"/>
                        </a:spcBef>
                      </a:pPr>
                      <a:r>
                        <a:rPr sz="1400" b="1" spc="-20" dirty="0">
                          <a:solidFill>
                            <a:schemeClr val="bg1"/>
                          </a:solidFill>
                          <a:latin typeface="Arial Nova" panose="020B0504020202020204" pitchFamily="34" charset="0"/>
                          <a:cs typeface="Montserrat"/>
                        </a:rPr>
                        <a:t>TEST</a:t>
                      </a:r>
                      <a:endParaRPr sz="1400" dirty="0">
                        <a:solidFill>
                          <a:schemeClr val="bg1"/>
                        </a:solidFill>
                        <a:latin typeface="Arial Nova" panose="020B0504020202020204" pitchFamily="34" charset="0"/>
                        <a:cs typeface="Montserrat"/>
                      </a:endParaRPr>
                    </a:p>
                  </a:txBody>
                  <a:tcPr marL="0" marR="0" marT="88265" marB="0">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a:solidFill>
                        <a:srgbClr val="A4A4A4"/>
                      </a:solidFill>
                      <a:prstDash val="solid"/>
                    </a:lnB>
                    <a:solidFill>
                      <a:schemeClr val="tx2"/>
                    </a:solidFill>
                  </a:tcPr>
                </a:tc>
                <a:tc>
                  <a:txBody>
                    <a:bodyPr/>
                    <a:lstStyle/>
                    <a:p>
                      <a:pPr marR="75565" algn="ctr">
                        <a:lnSpc>
                          <a:spcPct val="100000"/>
                        </a:lnSpc>
                        <a:spcBef>
                          <a:spcPts val="695"/>
                        </a:spcBef>
                      </a:pPr>
                      <a:r>
                        <a:rPr sz="1400" b="1" spc="-10" dirty="0">
                          <a:solidFill>
                            <a:schemeClr val="bg1"/>
                          </a:solidFill>
                          <a:latin typeface="Arial Nova" panose="020B0504020202020204" pitchFamily="34" charset="0"/>
                          <a:cs typeface="Montserrat"/>
                        </a:rPr>
                        <a:t>RESULT</a:t>
                      </a:r>
                      <a:endParaRPr sz="1400" dirty="0">
                        <a:solidFill>
                          <a:schemeClr val="bg1"/>
                        </a:solidFill>
                        <a:latin typeface="Arial Nova" panose="020B0504020202020204" pitchFamily="34" charset="0"/>
                        <a:cs typeface="Montserrat"/>
                      </a:endParaRPr>
                    </a:p>
                  </a:txBody>
                  <a:tcPr marL="0" marR="0" marT="882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a:solidFill>
                        <a:srgbClr val="A4A4A4"/>
                      </a:solidFill>
                      <a:prstDash val="solid"/>
                    </a:lnB>
                    <a:solidFill>
                      <a:schemeClr val="tx2"/>
                    </a:solidFill>
                  </a:tcPr>
                </a:tc>
                <a:tc>
                  <a:txBody>
                    <a:bodyPr/>
                    <a:lstStyle/>
                    <a:p>
                      <a:pPr marL="66040" algn="ctr">
                        <a:lnSpc>
                          <a:spcPct val="100000"/>
                        </a:lnSpc>
                        <a:spcBef>
                          <a:spcPts val="695"/>
                        </a:spcBef>
                      </a:pPr>
                      <a:r>
                        <a:rPr sz="1400" b="1" dirty="0">
                          <a:solidFill>
                            <a:schemeClr val="bg1"/>
                          </a:solidFill>
                          <a:latin typeface="Arial Nova" panose="020B0504020202020204" pitchFamily="34" charset="0"/>
                          <a:cs typeface="Montserrat"/>
                        </a:rPr>
                        <a:t>NORMAL</a:t>
                      </a:r>
                      <a:r>
                        <a:rPr sz="1400" b="1" spc="65" dirty="0">
                          <a:solidFill>
                            <a:schemeClr val="bg1"/>
                          </a:solidFill>
                          <a:latin typeface="Arial Nova" panose="020B0504020202020204" pitchFamily="34" charset="0"/>
                          <a:cs typeface="Montserrat"/>
                        </a:rPr>
                        <a:t> </a:t>
                      </a:r>
                      <a:r>
                        <a:rPr sz="1400" b="1" spc="-10" dirty="0">
                          <a:solidFill>
                            <a:schemeClr val="bg1"/>
                          </a:solidFill>
                          <a:latin typeface="Arial Nova" panose="020B0504020202020204" pitchFamily="34" charset="0"/>
                          <a:cs typeface="Montserrat"/>
                        </a:rPr>
                        <a:t>VALUE*</a:t>
                      </a:r>
                      <a:endParaRPr sz="1400" dirty="0">
                        <a:solidFill>
                          <a:schemeClr val="bg1"/>
                        </a:solidFill>
                        <a:latin typeface="Arial Nova" panose="020B0504020202020204" pitchFamily="34" charset="0"/>
                        <a:cs typeface="Montserrat"/>
                      </a:endParaRPr>
                    </a:p>
                  </a:txBody>
                  <a:tcPr marL="0" marR="0" marT="882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a:solidFill>
                        <a:srgbClr val="A4A4A4"/>
                      </a:solidFill>
                      <a:prstDash val="solid"/>
                    </a:lnB>
                    <a:solidFill>
                      <a:schemeClr val="tx2"/>
                    </a:solidFill>
                  </a:tcPr>
                </a:tc>
                <a:tc>
                  <a:txBody>
                    <a:bodyPr/>
                    <a:lstStyle/>
                    <a:p>
                      <a:pPr marL="45720" algn="ctr">
                        <a:lnSpc>
                          <a:spcPct val="100000"/>
                        </a:lnSpc>
                        <a:spcBef>
                          <a:spcPts val="695"/>
                        </a:spcBef>
                      </a:pPr>
                      <a:r>
                        <a:rPr sz="1400" b="1" spc="-20" dirty="0">
                          <a:solidFill>
                            <a:schemeClr val="bg1"/>
                          </a:solidFill>
                          <a:latin typeface="Arial Nova" panose="020B0504020202020204" pitchFamily="34" charset="0"/>
                          <a:cs typeface="Montserrat"/>
                        </a:rPr>
                        <a:t>FLAG</a:t>
                      </a:r>
                      <a:endParaRPr sz="1400" dirty="0">
                        <a:solidFill>
                          <a:schemeClr val="bg1"/>
                        </a:solidFill>
                        <a:latin typeface="Arial Nova" panose="020B0504020202020204" pitchFamily="34" charset="0"/>
                        <a:cs typeface="Montserrat"/>
                      </a:endParaRPr>
                    </a:p>
                  </a:txBody>
                  <a:tcPr marL="0" marR="0" marT="88265" marB="0">
                    <a:lnL w="6350" cap="flat" cmpd="sng" algn="ctr">
                      <a:solidFill>
                        <a:schemeClr val="bg1">
                          <a:lumMod val="65000"/>
                        </a:schemeClr>
                      </a:solidFill>
                      <a:prstDash val="solid"/>
                      <a:round/>
                      <a:headEnd type="none" w="med" len="med"/>
                      <a:tailEnd type="none" w="med" len="med"/>
                    </a:lnL>
                    <a:lnT w="12700">
                      <a:solidFill>
                        <a:srgbClr val="A4A4A4"/>
                      </a:solidFill>
                      <a:prstDash val="solid"/>
                    </a:lnT>
                    <a:lnB w="12700">
                      <a:solidFill>
                        <a:srgbClr val="A4A4A4"/>
                      </a:solidFill>
                      <a:prstDash val="solid"/>
                    </a:lnB>
                    <a:solidFill>
                      <a:schemeClr val="tx2"/>
                    </a:solidFill>
                  </a:tcPr>
                </a:tc>
                <a:extLst>
                  <a:ext uri="{0D108BD9-81ED-4DB2-BD59-A6C34878D82A}">
                    <a16:rowId xmlns:a16="http://schemas.microsoft.com/office/drawing/2014/main" val="10000"/>
                  </a:ext>
                </a:extLst>
              </a:tr>
              <a:tr h="417376">
                <a:tc>
                  <a:txBody>
                    <a:bodyPr/>
                    <a:lstStyle/>
                    <a:p>
                      <a:pPr marR="100330" algn="ctr">
                        <a:lnSpc>
                          <a:spcPct val="100000"/>
                        </a:lnSpc>
                        <a:spcBef>
                          <a:spcPts val="755"/>
                        </a:spcBef>
                      </a:pPr>
                      <a:r>
                        <a:rPr sz="1400" b="1" spc="-10" dirty="0">
                          <a:solidFill>
                            <a:schemeClr val="tx1"/>
                          </a:solidFill>
                          <a:latin typeface="Arial Nova" panose="020B0504020202020204" pitchFamily="34" charset="0"/>
                          <a:cs typeface="Montserrat"/>
                        </a:rPr>
                        <a:t>Glucose</a:t>
                      </a:r>
                      <a:endParaRPr sz="1400" dirty="0">
                        <a:solidFill>
                          <a:schemeClr val="tx1"/>
                        </a:solidFill>
                        <a:latin typeface="Arial Nova" panose="020B0504020202020204" pitchFamily="34" charset="0"/>
                        <a:cs typeface="Montserrat"/>
                      </a:endParaRPr>
                    </a:p>
                  </a:txBody>
                  <a:tcPr marL="0" marR="0" marT="95885" marB="0">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marR="76835" algn="ctr">
                        <a:lnSpc>
                          <a:spcPct val="100000"/>
                        </a:lnSpc>
                        <a:spcBef>
                          <a:spcPts val="755"/>
                        </a:spcBef>
                      </a:pPr>
                      <a:r>
                        <a:rPr sz="1400" spc="-20" dirty="0">
                          <a:solidFill>
                            <a:schemeClr val="tx1"/>
                          </a:solidFill>
                          <a:latin typeface="Arial Nova" panose="020B0504020202020204" pitchFamily="34" charset="0"/>
                          <a:cs typeface="Montserrat"/>
                        </a:rPr>
                        <a:t>150</a:t>
                      </a:r>
                      <a:r>
                        <a:rPr sz="1400" spc="-75" dirty="0">
                          <a:solidFill>
                            <a:schemeClr val="tx1"/>
                          </a:solidFill>
                          <a:latin typeface="Arial Nova" panose="020B0504020202020204" pitchFamily="34" charset="0"/>
                          <a:cs typeface="Montserrat"/>
                        </a:rPr>
                        <a:t> </a:t>
                      </a:r>
                      <a:r>
                        <a:rPr sz="1400" spc="-10" dirty="0">
                          <a:solidFill>
                            <a:schemeClr val="tx1"/>
                          </a:solidFill>
                          <a:latin typeface="Arial Nova" panose="020B0504020202020204" pitchFamily="34" charset="0"/>
                          <a:cs typeface="Montserrat"/>
                        </a:rPr>
                        <a:t>mg/dl</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marL="64135" algn="ctr">
                        <a:lnSpc>
                          <a:spcPct val="100000"/>
                        </a:lnSpc>
                        <a:spcBef>
                          <a:spcPts val="755"/>
                        </a:spcBef>
                      </a:pPr>
                      <a:r>
                        <a:rPr sz="1400" b="1" spc="-10" dirty="0">
                          <a:solidFill>
                            <a:schemeClr val="tx1"/>
                          </a:solidFill>
                          <a:latin typeface="Arial Nova" panose="020B0504020202020204" pitchFamily="34" charset="0"/>
                          <a:cs typeface="Montserrat"/>
                        </a:rPr>
                        <a:t>Negative</a:t>
                      </a:r>
                      <a:endParaRPr sz="140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marL="45085" algn="ctr">
                        <a:lnSpc>
                          <a:spcPct val="100000"/>
                        </a:lnSpc>
                        <a:spcBef>
                          <a:spcPts val="755"/>
                        </a:spcBef>
                      </a:pPr>
                      <a:r>
                        <a:rPr sz="1400" b="1" spc="10" dirty="0">
                          <a:solidFill>
                            <a:schemeClr val="tx1"/>
                          </a:solidFill>
                          <a:latin typeface="Arial Nova" panose="020B0504020202020204" pitchFamily="34" charset="0"/>
                          <a:cs typeface="Montserrat"/>
                        </a:rPr>
                        <a:t>H</a:t>
                      </a:r>
                      <a:endParaRPr sz="140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T w="12700">
                      <a:solidFill>
                        <a:srgbClr val="A4A4A4"/>
                      </a:solidFill>
                      <a:prstDash val="solid"/>
                    </a:lnT>
                    <a:solidFill>
                      <a:srgbClr val="A4A4A4">
                        <a:alpha val="19999"/>
                      </a:srgbClr>
                    </a:solidFill>
                  </a:tcPr>
                </a:tc>
                <a:extLst>
                  <a:ext uri="{0D108BD9-81ED-4DB2-BD59-A6C34878D82A}">
                    <a16:rowId xmlns:a16="http://schemas.microsoft.com/office/drawing/2014/main" val="10001"/>
                  </a:ext>
                </a:extLst>
              </a:tr>
              <a:tr h="417376">
                <a:tc>
                  <a:txBody>
                    <a:bodyPr/>
                    <a:lstStyle/>
                    <a:p>
                      <a:pPr marR="98425" algn="ctr">
                        <a:lnSpc>
                          <a:spcPct val="100000"/>
                        </a:lnSpc>
                        <a:spcBef>
                          <a:spcPts val="755"/>
                        </a:spcBef>
                      </a:pPr>
                      <a:r>
                        <a:rPr sz="1400" b="1" spc="-10" dirty="0">
                          <a:solidFill>
                            <a:schemeClr val="tx1"/>
                          </a:solidFill>
                          <a:latin typeface="Arial Nova" panose="020B0504020202020204" pitchFamily="34" charset="0"/>
                          <a:cs typeface="Montserrat"/>
                        </a:rPr>
                        <a:t>Protein</a:t>
                      </a:r>
                      <a:endParaRPr sz="1400">
                        <a:solidFill>
                          <a:schemeClr val="tx1"/>
                        </a:solidFill>
                        <a:latin typeface="Arial Nova" panose="020B0504020202020204" pitchFamily="34" charset="0"/>
                        <a:cs typeface="Montserrat"/>
                      </a:endParaRPr>
                    </a:p>
                  </a:txBody>
                  <a:tcPr marL="0" marR="0" marT="95885" marB="0">
                    <a:lnR w="6350" cap="flat" cmpd="sng" algn="ctr">
                      <a:solidFill>
                        <a:schemeClr val="bg1">
                          <a:lumMod val="65000"/>
                        </a:schemeClr>
                      </a:solidFill>
                      <a:prstDash val="solid"/>
                      <a:round/>
                      <a:headEnd type="none" w="med" len="med"/>
                      <a:tailEnd type="none" w="med" len="med"/>
                    </a:lnR>
                  </a:tcPr>
                </a:tc>
                <a:tc>
                  <a:txBody>
                    <a:bodyPr/>
                    <a:lstStyle/>
                    <a:p>
                      <a:pPr marR="78105" algn="ctr">
                        <a:lnSpc>
                          <a:spcPct val="100000"/>
                        </a:lnSpc>
                        <a:spcBef>
                          <a:spcPts val="755"/>
                        </a:spcBef>
                      </a:pPr>
                      <a:r>
                        <a:rPr sz="1400" dirty="0">
                          <a:solidFill>
                            <a:schemeClr val="tx1"/>
                          </a:solidFill>
                          <a:latin typeface="Arial Nova" panose="020B0504020202020204" pitchFamily="34" charset="0"/>
                          <a:cs typeface="Montserrat"/>
                        </a:rPr>
                        <a:t>70</a:t>
                      </a:r>
                      <a:r>
                        <a:rPr sz="1400" spc="-30" dirty="0">
                          <a:solidFill>
                            <a:schemeClr val="tx1"/>
                          </a:solidFill>
                          <a:latin typeface="Arial Nova" panose="020B0504020202020204" pitchFamily="34" charset="0"/>
                          <a:cs typeface="Montserrat"/>
                        </a:rPr>
                        <a:t> </a:t>
                      </a:r>
                      <a:r>
                        <a:rPr sz="1400" spc="-10" dirty="0">
                          <a:solidFill>
                            <a:schemeClr val="tx1"/>
                          </a:solidFill>
                          <a:latin typeface="Arial Nova" panose="020B0504020202020204" pitchFamily="34" charset="0"/>
                          <a:cs typeface="Montserrat"/>
                        </a:rPr>
                        <a:t>mg/dl</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64769" algn="ctr">
                        <a:lnSpc>
                          <a:spcPct val="100000"/>
                        </a:lnSpc>
                        <a:spcBef>
                          <a:spcPts val="755"/>
                        </a:spcBef>
                      </a:pPr>
                      <a:r>
                        <a:rPr sz="1400" b="1" spc="-10" dirty="0">
                          <a:solidFill>
                            <a:schemeClr val="tx1"/>
                          </a:solidFill>
                          <a:latin typeface="Arial Nova" panose="020B0504020202020204" pitchFamily="34" charset="0"/>
                          <a:cs typeface="Montserrat"/>
                        </a:rPr>
                        <a:t>Negative</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45720" algn="ctr">
                        <a:lnSpc>
                          <a:spcPct val="100000"/>
                        </a:lnSpc>
                        <a:spcBef>
                          <a:spcPts val="755"/>
                        </a:spcBef>
                      </a:pPr>
                      <a:r>
                        <a:rPr sz="1400" b="1" spc="10" dirty="0">
                          <a:solidFill>
                            <a:schemeClr val="tx1"/>
                          </a:solidFill>
                          <a:latin typeface="Arial Nova" panose="020B0504020202020204" pitchFamily="34" charset="0"/>
                          <a:cs typeface="Montserrat"/>
                        </a:rPr>
                        <a:t>H</a:t>
                      </a:r>
                      <a:endParaRPr sz="140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002"/>
                  </a:ext>
                </a:extLst>
              </a:tr>
              <a:tr h="417376">
                <a:tc>
                  <a:txBody>
                    <a:bodyPr/>
                    <a:lstStyle/>
                    <a:p>
                      <a:pPr marR="98425" algn="ctr">
                        <a:lnSpc>
                          <a:spcPct val="100000"/>
                        </a:lnSpc>
                        <a:spcBef>
                          <a:spcPts val="755"/>
                        </a:spcBef>
                      </a:pPr>
                      <a:r>
                        <a:rPr sz="1400" b="1" spc="-10" dirty="0">
                          <a:solidFill>
                            <a:schemeClr val="tx1"/>
                          </a:solidFill>
                          <a:latin typeface="Arial Nova" panose="020B0504020202020204" pitchFamily="34" charset="0"/>
                          <a:cs typeface="Montserrat"/>
                        </a:rPr>
                        <a:t>Bilirubin</a:t>
                      </a:r>
                      <a:endParaRPr sz="1400">
                        <a:solidFill>
                          <a:schemeClr val="tx1"/>
                        </a:solidFill>
                        <a:latin typeface="Arial Nova" panose="020B0504020202020204" pitchFamily="34" charset="0"/>
                        <a:cs typeface="Montserrat"/>
                      </a:endParaRPr>
                    </a:p>
                  </a:txBody>
                  <a:tcPr marL="0" marR="0" marT="95885" marB="0">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R="78105" algn="ctr">
                        <a:lnSpc>
                          <a:spcPct val="100000"/>
                        </a:lnSpc>
                        <a:spcBef>
                          <a:spcPts val="755"/>
                        </a:spcBef>
                      </a:pPr>
                      <a:r>
                        <a:rPr sz="1400" spc="-25" dirty="0">
                          <a:solidFill>
                            <a:schemeClr val="tx1"/>
                          </a:solidFill>
                          <a:latin typeface="Arial Nova" panose="020B0504020202020204" pitchFamily="34" charset="0"/>
                          <a:cs typeface="Montserrat"/>
                        </a:rPr>
                        <a:t>NEG</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64769" algn="ctr">
                        <a:lnSpc>
                          <a:spcPct val="100000"/>
                        </a:lnSpc>
                        <a:spcBef>
                          <a:spcPts val="755"/>
                        </a:spcBef>
                      </a:pPr>
                      <a:r>
                        <a:rPr sz="1400" b="1" spc="-10" dirty="0">
                          <a:solidFill>
                            <a:schemeClr val="tx1"/>
                          </a:solidFill>
                          <a:latin typeface="Arial Nova" panose="020B0504020202020204" pitchFamily="34" charset="0"/>
                          <a:cs typeface="Montserrat"/>
                        </a:rPr>
                        <a:t>Negative</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a:lnSpc>
                          <a:spcPct val="100000"/>
                        </a:lnSpc>
                      </a:pPr>
                      <a:endParaRPr sz="110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solidFill>
                      <a:srgbClr val="A4A4A4">
                        <a:alpha val="19999"/>
                      </a:srgbClr>
                    </a:solidFill>
                  </a:tcPr>
                </a:tc>
                <a:extLst>
                  <a:ext uri="{0D108BD9-81ED-4DB2-BD59-A6C34878D82A}">
                    <a16:rowId xmlns:a16="http://schemas.microsoft.com/office/drawing/2014/main" val="10003"/>
                  </a:ext>
                </a:extLst>
              </a:tr>
              <a:tr h="417376">
                <a:tc>
                  <a:txBody>
                    <a:bodyPr/>
                    <a:lstStyle/>
                    <a:p>
                      <a:pPr marR="98425" algn="ctr">
                        <a:lnSpc>
                          <a:spcPct val="100000"/>
                        </a:lnSpc>
                        <a:spcBef>
                          <a:spcPts val="755"/>
                        </a:spcBef>
                      </a:pPr>
                      <a:r>
                        <a:rPr sz="1400" b="1" spc="-10" dirty="0">
                          <a:solidFill>
                            <a:schemeClr val="tx1"/>
                          </a:solidFill>
                          <a:latin typeface="Arial Nova" panose="020B0504020202020204" pitchFamily="34" charset="0"/>
                          <a:cs typeface="Montserrat"/>
                        </a:rPr>
                        <a:t>Urobilinogen</a:t>
                      </a:r>
                      <a:endParaRPr sz="1400">
                        <a:solidFill>
                          <a:schemeClr val="tx1"/>
                        </a:solidFill>
                        <a:latin typeface="Arial Nova" panose="020B0504020202020204" pitchFamily="34" charset="0"/>
                        <a:cs typeface="Montserrat"/>
                      </a:endParaRPr>
                    </a:p>
                  </a:txBody>
                  <a:tcPr marL="0" marR="0" marT="95885" marB="0">
                    <a:lnR w="6350" cap="flat" cmpd="sng" algn="ctr">
                      <a:solidFill>
                        <a:schemeClr val="bg1">
                          <a:lumMod val="65000"/>
                        </a:schemeClr>
                      </a:solidFill>
                      <a:prstDash val="solid"/>
                      <a:round/>
                      <a:headEnd type="none" w="med" len="med"/>
                      <a:tailEnd type="none" w="med" len="med"/>
                    </a:lnR>
                  </a:tcPr>
                </a:tc>
                <a:tc>
                  <a:txBody>
                    <a:bodyPr/>
                    <a:lstStyle/>
                    <a:p>
                      <a:pPr marR="78105" algn="ctr">
                        <a:lnSpc>
                          <a:spcPct val="100000"/>
                        </a:lnSpc>
                        <a:spcBef>
                          <a:spcPts val="755"/>
                        </a:spcBef>
                      </a:pPr>
                      <a:r>
                        <a:rPr sz="1400" spc="-10" dirty="0">
                          <a:solidFill>
                            <a:schemeClr val="tx1"/>
                          </a:solidFill>
                          <a:latin typeface="Arial Nova" panose="020B0504020202020204" pitchFamily="34" charset="0"/>
                          <a:cs typeface="Montserrat"/>
                        </a:rPr>
                        <a:t>Normal</a:t>
                      </a:r>
                      <a:endParaRPr sz="140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66675" algn="ctr">
                        <a:lnSpc>
                          <a:spcPct val="100000"/>
                        </a:lnSpc>
                        <a:spcBef>
                          <a:spcPts val="755"/>
                        </a:spcBef>
                      </a:pPr>
                      <a:r>
                        <a:rPr sz="1400" b="1" spc="-10" dirty="0">
                          <a:solidFill>
                            <a:schemeClr val="tx1"/>
                          </a:solidFill>
                          <a:latin typeface="Arial Nova" panose="020B0504020202020204" pitchFamily="34" charset="0"/>
                          <a:cs typeface="Montserrat"/>
                        </a:rPr>
                        <a:t>Normal</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nSpc>
                          <a:spcPct val="100000"/>
                        </a:lnSpc>
                      </a:pPr>
                      <a:endParaRPr sz="110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004"/>
                  </a:ext>
                </a:extLst>
              </a:tr>
              <a:tr h="417376">
                <a:tc>
                  <a:txBody>
                    <a:bodyPr/>
                    <a:lstStyle/>
                    <a:p>
                      <a:pPr marR="99695" algn="ctr">
                        <a:lnSpc>
                          <a:spcPct val="100000"/>
                        </a:lnSpc>
                        <a:spcBef>
                          <a:spcPts val="755"/>
                        </a:spcBef>
                      </a:pPr>
                      <a:r>
                        <a:rPr sz="1400" b="1" spc="45" dirty="0">
                          <a:solidFill>
                            <a:schemeClr val="tx1"/>
                          </a:solidFill>
                          <a:latin typeface="Arial Nova" panose="020B0504020202020204" pitchFamily="34" charset="0"/>
                          <a:cs typeface="Montserrat"/>
                        </a:rPr>
                        <a:t>PH</a:t>
                      </a:r>
                      <a:endParaRPr sz="1400">
                        <a:solidFill>
                          <a:schemeClr val="tx1"/>
                        </a:solidFill>
                        <a:latin typeface="Arial Nova" panose="020B0504020202020204" pitchFamily="34" charset="0"/>
                        <a:cs typeface="Montserrat"/>
                      </a:endParaRPr>
                    </a:p>
                  </a:txBody>
                  <a:tcPr marL="0" marR="0" marT="95885" marB="0">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R="76835" algn="ctr">
                        <a:lnSpc>
                          <a:spcPct val="100000"/>
                        </a:lnSpc>
                        <a:spcBef>
                          <a:spcPts val="755"/>
                        </a:spcBef>
                      </a:pPr>
                      <a:r>
                        <a:rPr sz="1400" spc="-25" dirty="0">
                          <a:solidFill>
                            <a:schemeClr val="tx1"/>
                          </a:solidFill>
                          <a:latin typeface="Arial Nova" panose="020B0504020202020204" pitchFamily="34" charset="0"/>
                          <a:cs typeface="Montserrat"/>
                        </a:rPr>
                        <a:t>6.5</a:t>
                      </a:r>
                      <a:endParaRPr sz="140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67310" algn="ctr">
                        <a:lnSpc>
                          <a:spcPct val="100000"/>
                        </a:lnSpc>
                        <a:spcBef>
                          <a:spcPts val="755"/>
                        </a:spcBef>
                      </a:pPr>
                      <a:r>
                        <a:rPr sz="1400" b="1" spc="-60" dirty="0">
                          <a:solidFill>
                            <a:schemeClr val="tx1"/>
                          </a:solidFill>
                          <a:latin typeface="Arial Nova" panose="020B0504020202020204" pitchFamily="34" charset="0"/>
                          <a:cs typeface="Montserrat"/>
                        </a:rPr>
                        <a:t>5.0</a:t>
                      </a:r>
                      <a:r>
                        <a:rPr lang="en-US" sz="1400" b="1" spc="-60" dirty="0">
                          <a:solidFill>
                            <a:schemeClr val="tx1"/>
                          </a:solidFill>
                          <a:latin typeface="Arial Nova" panose="020B0504020202020204" pitchFamily="34" charset="0"/>
                          <a:cs typeface="Montserrat"/>
                        </a:rPr>
                        <a:t>–</a:t>
                      </a:r>
                      <a:r>
                        <a:rPr sz="1400" b="1" spc="-25" dirty="0">
                          <a:solidFill>
                            <a:schemeClr val="tx1"/>
                          </a:solidFill>
                          <a:latin typeface="Arial Nova" panose="020B0504020202020204" pitchFamily="34" charset="0"/>
                          <a:cs typeface="Montserrat"/>
                        </a:rPr>
                        <a:t>8.0</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a:lnSpc>
                          <a:spcPct val="100000"/>
                        </a:lnSpc>
                      </a:pPr>
                      <a:endParaRPr sz="11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solidFill>
                      <a:srgbClr val="A4A4A4">
                        <a:alpha val="19999"/>
                      </a:srgbClr>
                    </a:solidFill>
                  </a:tcPr>
                </a:tc>
                <a:extLst>
                  <a:ext uri="{0D108BD9-81ED-4DB2-BD59-A6C34878D82A}">
                    <a16:rowId xmlns:a16="http://schemas.microsoft.com/office/drawing/2014/main" val="10005"/>
                  </a:ext>
                </a:extLst>
              </a:tr>
              <a:tr h="417376">
                <a:tc>
                  <a:txBody>
                    <a:bodyPr/>
                    <a:lstStyle/>
                    <a:p>
                      <a:pPr marR="97790" algn="ctr">
                        <a:lnSpc>
                          <a:spcPct val="100000"/>
                        </a:lnSpc>
                        <a:spcBef>
                          <a:spcPts val="755"/>
                        </a:spcBef>
                      </a:pPr>
                      <a:r>
                        <a:rPr sz="1400" b="1" spc="-10" dirty="0">
                          <a:solidFill>
                            <a:schemeClr val="tx1"/>
                          </a:solidFill>
                          <a:latin typeface="Arial Nova" panose="020B0504020202020204" pitchFamily="34" charset="0"/>
                          <a:cs typeface="Montserrat"/>
                        </a:rPr>
                        <a:t>Blood</a:t>
                      </a:r>
                      <a:endParaRPr sz="1400">
                        <a:solidFill>
                          <a:schemeClr val="tx1"/>
                        </a:solidFill>
                        <a:latin typeface="Arial Nova" panose="020B0504020202020204" pitchFamily="34" charset="0"/>
                        <a:cs typeface="Montserrat"/>
                      </a:endParaRPr>
                    </a:p>
                  </a:txBody>
                  <a:tcPr marL="0" marR="0" marT="95885" marB="0">
                    <a:lnR w="6350" cap="flat" cmpd="sng" algn="ctr">
                      <a:solidFill>
                        <a:schemeClr val="bg1">
                          <a:lumMod val="65000"/>
                        </a:schemeClr>
                      </a:solidFill>
                      <a:prstDash val="solid"/>
                      <a:round/>
                      <a:headEnd type="none" w="med" len="med"/>
                      <a:tailEnd type="none" w="med" len="med"/>
                    </a:lnR>
                  </a:tcPr>
                </a:tc>
                <a:tc>
                  <a:txBody>
                    <a:bodyPr/>
                    <a:lstStyle/>
                    <a:p>
                      <a:pPr marR="78105" algn="ctr">
                        <a:lnSpc>
                          <a:spcPct val="100000"/>
                        </a:lnSpc>
                        <a:spcBef>
                          <a:spcPts val="755"/>
                        </a:spcBef>
                      </a:pPr>
                      <a:r>
                        <a:rPr sz="1400" spc="-25" dirty="0">
                          <a:solidFill>
                            <a:schemeClr val="tx1"/>
                          </a:solidFill>
                          <a:latin typeface="Arial Nova" panose="020B0504020202020204" pitchFamily="34" charset="0"/>
                          <a:cs typeface="Montserrat"/>
                        </a:rPr>
                        <a:t>+2</a:t>
                      </a:r>
                      <a:endParaRPr sz="140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64135" algn="ctr">
                        <a:lnSpc>
                          <a:spcPct val="100000"/>
                        </a:lnSpc>
                        <a:spcBef>
                          <a:spcPts val="755"/>
                        </a:spcBef>
                      </a:pPr>
                      <a:r>
                        <a:rPr sz="1400" b="1" spc="-10" dirty="0">
                          <a:solidFill>
                            <a:schemeClr val="tx1"/>
                          </a:solidFill>
                          <a:latin typeface="Arial Nova" panose="020B0504020202020204" pitchFamily="34" charset="0"/>
                          <a:cs typeface="Montserrat"/>
                        </a:rPr>
                        <a:t>Negative</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45085" algn="ctr">
                        <a:lnSpc>
                          <a:spcPct val="100000"/>
                        </a:lnSpc>
                        <a:spcBef>
                          <a:spcPts val="755"/>
                        </a:spcBef>
                      </a:pPr>
                      <a:r>
                        <a:rPr sz="1400" b="1" spc="10" dirty="0">
                          <a:solidFill>
                            <a:schemeClr val="tx1"/>
                          </a:solidFill>
                          <a:latin typeface="Arial Nova" panose="020B0504020202020204" pitchFamily="34" charset="0"/>
                          <a:cs typeface="Montserrat"/>
                        </a:rPr>
                        <a:t>H</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006"/>
                  </a:ext>
                </a:extLst>
              </a:tr>
              <a:tr h="417376">
                <a:tc>
                  <a:txBody>
                    <a:bodyPr/>
                    <a:lstStyle/>
                    <a:p>
                      <a:pPr marR="98425" algn="ctr">
                        <a:lnSpc>
                          <a:spcPct val="100000"/>
                        </a:lnSpc>
                        <a:spcBef>
                          <a:spcPts val="755"/>
                        </a:spcBef>
                      </a:pPr>
                      <a:r>
                        <a:rPr sz="1400" b="1" spc="-10" dirty="0">
                          <a:solidFill>
                            <a:schemeClr val="tx1"/>
                          </a:solidFill>
                          <a:latin typeface="Arial Nova" panose="020B0504020202020204" pitchFamily="34" charset="0"/>
                          <a:cs typeface="Montserrat"/>
                        </a:rPr>
                        <a:t>Ketone</a:t>
                      </a:r>
                      <a:endParaRPr sz="1400">
                        <a:solidFill>
                          <a:schemeClr val="tx1"/>
                        </a:solidFill>
                        <a:latin typeface="Arial Nova" panose="020B0504020202020204" pitchFamily="34" charset="0"/>
                        <a:cs typeface="Montserrat"/>
                      </a:endParaRPr>
                    </a:p>
                  </a:txBody>
                  <a:tcPr marL="0" marR="0" marT="95885" marB="0">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R="78740" algn="ctr">
                        <a:lnSpc>
                          <a:spcPct val="100000"/>
                        </a:lnSpc>
                        <a:spcBef>
                          <a:spcPts val="755"/>
                        </a:spcBef>
                      </a:pPr>
                      <a:r>
                        <a:rPr sz="1400" spc="-25" dirty="0">
                          <a:solidFill>
                            <a:schemeClr val="tx1"/>
                          </a:solidFill>
                          <a:latin typeface="Arial Nova" panose="020B0504020202020204" pitchFamily="34" charset="0"/>
                          <a:cs typeface="Montserrat"/>
                        </a:rPr>
                        <a:t>NEG</a:t>
                      </a:r>
                      <a:endParaRPr sz="140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64135" algn="ctr">
                        <a:lnSpc>
                          <a:spcPct val="100000"/>
                        </a:lnSpc>
                        <a:spcBef>
                          <a:spcPts val="755"/>
                        </a:spcBef>
                      </a:pPr>
                      <a:r>
                        <a:rPr sz="1400" b="1" spc="-10" dirty="0">
                          <a:solidFill>
                            <a:schemeClr val="tx1"/>
                          </a:solidFill>
                          <a:latin typeface="Arial Nova" panose="020B0504020202020204" pitchFamily="34" charset="0"/>
                          <a:cs typeface="Montserrat"/>
                        </a:rPr>
                        <a:t>Negative</a:t>
                      </a:r>
                      <a:endParaRPr sz="1400" dirty="0">
                        <a:solidFill>
                          <a:schemeClr val="tx1"/>
                        </a:solidFill>
                        <a:latin typeface="Arial Nova" panose="020B0504020202020204" pitchFamily="34" charset="0"/>
                        <a:cs typeface="Montserrat"/>
                      </a:endParaRPr>
                    </a:p>
                  </a:txBody>
                  <a:tcPr marL="0" marR="0" marT="9588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a:lnSpc>
                          <a:spcPct val="100000"/>
                        </a:lnSpc>
                      </a:pPr>
                      <a:endParaRPr sz="11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solidFill>
                      <a:srgbClr val="A4A4A4">
                        <a:alpha val="19999"/>
                      </a:srgbClr>
                    </a:solidFill>
                  </a:tcPr>
                </a:tc>
                <a:extLst>
                  <a:ext uri="{0D108BD9-81ED-4DB2-BD59-A6C34878D82A}">
                    <a16:rowId xmlns:a16="http://schemas.microsoft.com/office/drawing/2014/main" val="10007"/>
                  </a:ext>
                </a:extLst>
              </a:tr>
              <a:tr h="417376">
                <a:tc>
                  <a:txBody>
                    <a:bodyPr/>
                    <a:lstStyle/>
                    <a:p>
                      <a:pPr marR="100330" algn="ctr">
                        <a:lnSpc>
                          <a:spcPct val="100000"/>
                        </a:lnSpc>
                        <a:spcBef>
                          <a:spcPts val="760"/>
                        </a:spcBef>
                      </a:pPr>
                      <a:r>
                        <a:rPr sz="1400" b="1" spc="-10" dirty="0">
                          <a:solidFill>
                            <a:schemeClr val="tx1"/>
                          </a:solidFill>
                          <a:latin typeface="Arial Nova" panose="020B0504020202020204" pitchFamily="34" charset="0"/>
                          <a:cs typeface="Montserrat"/>
                        </a:rPr>
                        <a:t>Nitrite</a:t>
                      </a:r>
                      <a:endParaRPr sz="1400">
                        <a:solidFill>
                          <a:schemeClr val="tx1"/>
                        </a:solidFill>
                        <a:latin typeface="Arial Nova" panose="020B0504020202020204" pitchFamily="34" charset="0"/>
                        <a:cs typeface="Montserrat"/>
                      </a:endParaRPr>
                    </a:p>
                  </a:txBody>
                  <a:tcPr marL="0" marR="0" marT="96520" marB="0">
                    <a:lnR w="6350" cap="flat" cmpd="sng" algn="ctr">
                      <a:solidFill>
                        <a:schemeClr val="bg1">
                          <a:lumMod val="65000"/>
                        </a:schemeClr>
                      </a:solidFill>
                      <a:prstDash val="solid"/>
                      <a:round/>
                      <a:headEnd type="none" w="med" len="med"/>
                      <a:tailEnd type="none" w="med" len="med"/>
                    </a:lnR>
                  </a:tcPr>
                </a:tc>
                <a:tc>
                  <a:txBody>
                    <a:bodyPr/>
                    <a:lstStyle/>
                    <a:p>
                      <a:pPr marR="78740" algn="ctr">
                        <a:lnSpc>
                          <a:spcPct val="100000"/>
                        </a:lnSpc>
                        <a:spcBef>
                          <a:spcPts val="760"/>
                        </a:spcBef>
                      </a:pPr>
                      <a:r>
                        <a:rPr sz="1400" spc="-25" dirty="0">
                          <a:solidFill>
                            <a:schemeClr val="tx1"/>
                          </a:solidFill>
                          <a:latin typeface="Arial Nova" panose="020B0504020202020204" pitchFamily="34" charset="0"/>
                          <a:cs typeface="Montserrat"/>
                        </a:rPr>
                        <a:t>NEG</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64135" algn="ctr">
                        <a:lnSpc>
                          <a:spcPct val="100000"/>
                        </a:lnSpc>
                        <a:spcBef>
                          <a:spcPts val="760"/>
                        </a:spcBef>
                      </a:pPr>
                      <a:r>
                        <a:rPr sz="1400" b="1" spc="-10" dirty="0">
                          <a:solidFill>
                            <a:schemeClr val="tx1"/>
                          </a:solidFill>
                          <a:latin typeface="Arial Nova" panose="020B0504020202020204" pitchFamily="34" charset="0"/>
                          <a:cs typeface="Montserrat"/>
                        </a:rPr>
                        <a:t>Negative</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nSpc>
                          <a:spcPct val="100000"/>
                        </a:lnSpc>
                      </a:pPr>
                      <a:endParaRPr sz="11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008"/>
                  </a:ext>
                </a:extLst>
              </a:tr>
              <a:tr h="417376">
                <a:tc>
                  <a:txBody>
                    <a:bodyPr/>
                    <a:lstStyle/>
                    <a:p>
                      <a:pPr marR="99695" algn="ctr">
                        <a:lnSpc>
                          <a:spcPct val="100000"/>
                        </a:lnSpc>
                        <a:spcBef>
                          <a:spcPts val="760"/>
                        </a:spcBef>
                      </a:pPr>
                      <a:r>
                        <a:rPr sz="1400" b="1" spc="-10" dirty="0">
                          <a:solidFill>
                            <a:schemeClr val="tx1"/>
                          </a:solidFill>
                          <a:latin typeface="Arial Nova" panose="020B0504020202020204" pitchFamily="34" charset="0"/>
                          <a:cs typeface="Montserrat"/>
                        </a:rPr>
                        <a:t>Leukocytes</a:t>
                      </a:r>
                      <a:endParaRPr sz="1400">
                        <a:solidFill>
                          <a:schemeClr val="tx1"/>
                        </a:solidFill>
                        <a:latin typeface="Arial Nova" panose="020B0504020202020204" pitchFamily="34" charset="0"/>
                        <a:cs typeface="Montserrat"/>
                      </a:endParaRPr>
                    </a:p>
                  </a:txBody>
                  <a:tcPr marL="0" marR="0" marT="96520" marB="0">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R="77470" algn="ctr">
                        <a:lnSpc>
                          <a:spcPct val="100000"/>
                        </a:lnSpc>
                        <a:spcBef>
                          <a:spcPts val="760"/>
                        </a:spcBef>
                      </a:pPr>
                      <a:r>
                        <a:rPr sz="1400" spc="-25" dirty="0">
                          <a:solidFill>
                            <a:schemeClr val="tx1"/>
                          </a:solidFill>
                          <a:latin typeface="Arial Nova" panose="020B0504020202020204" pitchFamily="34" charset="0"/>
                          <a:cs typeface="Montserrat"/>
                        </a:rPr>
                        <a:t>500</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64135" algn="ctr">
                        <a:lnSpc>
                          <a:spcPct val="100000"/>
                        </a:lnSpc>
                        <a:spcBef>
                          <a:spcPts val="760"/>
                        </a:spcBef>
                      </a:pPr>
                      <a:r>
                        <a:rPr sz="1400" b="1" spc="-10" dirty="0">
                          <a:solidFill>
                            <a:schemeClr val="tx1"/>
                          </a:solidFill>
                          <a:latin typeface="Arial Nova" panose="020B0504020202020204" pitchFamily="34" charset="0"/>
                          <a:cs typeface="Montserrat"/>
                        </a:rPr>
                        <a:t>Negative</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45085" algn="ctr">
                        <a:lnSpc>
                          <a:spcPct val="100000"/>
                        </a:lnSpc>
                        <a:spcBef>
                          <a:spcPts val="760"/>
                        </a:spcBef>
                      </a:pPr>
                      <a:r>
                        <a:rPr sz="1400" b="1" spc="10" dirty="0">
                          <a:solidFill>
                            <a:schemeClr val="tx1"/>
                          </a:solidFill>
                          <a:latin typeface="Arial Nova" panose="020B0504020202020204" pitchFamily="34" charset="0"/>
                          <a:cs typeface="Montserrat"/>
                        </a:rPr>
                        <a:t>H</a:t>
                      </a:r>
                      <a:endParaRPr sz="1400" dirty="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solidFill>
                      <a:srgbClr val="A4A4A4">
                        <a:alpha val="19999"/>
                      </a:srgbClr>
                    </a:solidFill>
                  </a:tcPr>
                </a:tc>
                <a:extLst>
                  <a:ext uri="{0D108BD9-81ED-4DB2-BD59-A6C34878D82A}">
                    <a16:rowId xmlns:a16="http://schemas.microsoft.com/office/drawing/2014/main" val="10009"/>
                  </a:ext>
                </a:extLst>
              </a:tr>
              <a:tr h="417376">
                <a:tc>
                  <a:txBody>
                    <a:bodyPr/>
                    <a:lstStyle/>
                    <a:p>
                      <a:pPr marR="99695" algn="ctr">
                        <a:lnSpc>
                          <a:spcPct val="100000"/>
                        </a:lnSpc>
                        <a:spcBef>
                          <a:spcPts val="760"/>
                        </a:spcBef>
                      </a:pPr>
                      <a:r>
                        <a:rPr sz="1400" b="1" dirty="0">
                          <a:solidFill>
                            <a:schemeClr val="tx1"/>
                          </a:solidFill>
                          <a:latin typeface="Arial Nova" panose="020B0504020202020204" pitchFamily="34" charset="0"/>
                          <a:cs typeface="Montserrat"/>
                        </a:rPr>
                        <a:t>Specific</a:t>
                      </a:r>
                      <a:r>
                        <a:rPr sz="1400" b="1" spc="50" dirty="0">
                          <a:solidFill>
                            <a:schemeClr val="tx1"/>
                          </a:solidFill>
                          <a:latin typeface="Arial Nova" panose="020B0504020202020204" pitchFamily="34" charset="0"/>
                          <a:cs typeface="Montserrat"/>
                        </a:rPr>
                        <a:t> </a:t>
                      </a:r>
                      <a:r>
                        <a:rPr sz="1400" b="1" spc="-10" dirty="0">
                          <a:solidFill>
                            <a:schemeClr val="tx1"/>
                          </a:solidFill>
                          <a:latin typeface="Arial Nova" panose="020B0504020202020204" pitchFamily="34" charset="0"/>
                          <a:cs typeface="Montserrat"/>
                        </a:rPr>
                        <a:t>Gravity</a:t>
                      </a:r>
                      <a:endParaRPr sz="1400">
                        <a:solidFill>
                          <a:schemeClr val="tx1"/>
                        </a:solidFill>
                        <a:latin typeface="Arial Nova" panose="020B0504020202020204" pitchFamily="34" charset="0"/>
                        <a:cs typeface="Montserrat"/>
                      </a:endParaRPr>
                    </a:p>
                  </a:txBody>
                  <a:tcPr marL="0" marR="0" marT="96520" marB="0">
                    <a:lnR w="6350" cap="flat" cmpd="sng" algn="ctr">
                      <a:solidFill>
                        <a:schemeClr val="bg1">
                          <a:lumMod val="65000"/>
                        </a:schemeClr>
                      </a:solidFill>
                      <a:prstDash val="solid"/>
                      <a:round/>
                      <a:headEnd type="none" w="med" len="med"/>
                      <a:tailEnd type="none" w="med" len="med"/>
                    </a:lnR>
                  </a:tcPr>
                </a:tc>
                <a:tc>
                  <a:txBody>
                    <a:bodyPr/>
                    <a:lstStyle/>
                    <a:p>
                      <a:pPr marR="78740" algn="ctr">
                        <a:lnSpc>
                          <a:spcPct val="100000"/>
                        </a:lnSpc>
                        <a:spcBef>
                          <a:spcPts val="760"/>
                        </a:spcBef>
                      </a:pPr>
                      <a:r>
                        <a:rPr sz="1400" spc="-10" dirty="0">
                          <a:solidFill>
                            <a:schemeClr val="tx1"/>
                          </a:solidFill>
                          <a:latin typeface="Arial Nova" panose="020B0504020202020204" pitchFamily="34" charset="0"/>
                          <a:cs typeface="Montserrat"/>
                        </a:rPr>
                        <a:t>1.019</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67310" algn="ctr">
                        <a:lnSpc>
                          <a:spcPct val="100000"/>
                        </a:lnSpc>
                        <a:spcBef>
                          <a:spcPts val="760"/>
                        </a:spcBef>
                      </a:pPr>
                      <a:r>
                        <a:rPr sz="1400" b="1" spc="-50" dirty="0">
                          <a:solidFill>
                            <a:schemeClr val="tx1"/>
                          </a:solidFill>
                          <a:latin typeface="Arial Nova" panose="020B0504020202020204" pitchFamily="34" charset="0"/>
                          <a:cs typeface="Montserrat"/>
                        </a:rPr>
                        <a:t>1.005</a:t>
                      </a:r>
                      <a:r>
                        <a:rPr lang="en-US" sz="1400" b="1" spc="-50" dirty="0">
                          <a:solidFill>
                            <a:schemeClr val="tx1"/>
                          </a:solidFill>
                          <a:latin typeface="Arial Nova" panose="020B0504020202020204" pitchFamily="34" charset="0"/>
                          <a:cs typeface="Montserrat"/>
                        </a:rPr>
                        <a:t>–</a:t>
                      </a:r>
                      <a:r>
                        <a:rPr sz="1400" b="1" spc="-10" dirty="0">
                          <a:solidFill>
                            <a:schemeClr val="tx1"/>
                          </a:solidFill>
                          <a:latin typeface="Arial Nova" panose="020B0504020202020204" pitchFamily="34" charset="0"/>
                          <a:cs typeface="Montserrat"/>
                        </a:rPr>
                        <a:t>1.030</a:t>
                      </a:r>
                      <a:endParaRPr sz="1400" dirty="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nSpc>
                          <a:spcPct val="100000"/>
                        </a:lnSpc>
                      </a:pPr>
                      <a:endParaRPr sz="11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010"/>
                  </a:ext>
                </a:extLst>
              </a:tr>
              <a:tr h="417376">
                <a:tc>
                  <a:txBody>
                    <a:bodyPr/>
                    <a:lstStyle/>
                    <a:p>
                      <a:pPr marR="99695" algn="ctr">
                        <a:lnSpc>
                          <a:spcPct val="100000"/>
                        </a:lnSpc>
                        <a:spcBef>
                          <a:spcPts val="760"/>
                        </a:spcBef>
                      </a:pPr>
                      <a:r>
                        <a:rPr sz="1400" b="1" spc="-10" dirty="0">
                          <a:solidFill>
                            <a:schemeClr val="tx1"/>
                          </a:solidFill>
                          <a:latin typeface="Arial Nova" panose="020B0504020202020204" pitchFamily="34" charset="0"/>
                          <a:cs typeface="Montserrat"/>
                        </a:rPr>
                        <a:t>Clarity</a:t>
                      </a:r>
                      <a:endParaRPr sz="1400">
                        <a:solidFill>
                          <a:schemeClr val="tx1"/>
                        </a:solidFill>
                        <a:latin typeface="Arial Nova" panose="020B0504020202020204" pitchFamily="34" charset="0"/>
                        <a:cs typeface="Montserrat"/>
                      </a:endParaRPr>
                    </a:p>
                  </a:txBody>
                  <a:tcPr marL="0" marR="0" marT="96520" marB="0">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R="80010" algn="ctr">
                        <a:lnSpc>
                          <a:spcPct val="100000"/>
                        </a:lnSpc>
                        <a:spcBef>
                          <a:spcPts val="760"/>
                        </a:spcBef>
                      </a:pPr>
                      <a:r>
                        <a:rPr sz="1400" spc="-10" dirty="0">
                          <a:solidFill>
                            <a:schemeClr val="tx1"/>
                          </a:solidFill>
                          <a:latin typeface="Arial Nova" panose="020B0504020202020204" pitchFamily="34" charset="0"/>
                          <a:cs typeface="Montserrat"/>
                        </a:rPr>
                        <a:t>TURBID</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64769" algn="ctr">
                        <a:lnSpc>
                          <a:spcPct val="100000"/>
                        </a:lnSpc>
                        <a:spcBef>
                          <a:spcPts val="760"/>
                        </a:spcBef>
                      </a:pPr>
                      <a:r>
                        <a:rPr sz="1400" b="1" spc="-10" dirty="0">
                          <a:solidFill>
                            <a:schemeClr val="tx1"/>
                          </a:solidFill>
                          <a:latin typeface="Arial Nova" panose="020B0504020202020204" pitchFamily="34" charset="0"/>
                          <a:cs typeface="Montserrat"/>
                        </a:rPr>
                        <a:t>Clear</a:t>
                      </a:r>
                      <a:endParaRPr sz="1400" dirty="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45085" algn="ctr">
                        <a:lnSpc>
                          <a:spcPct val="100000"/>
                        </a:lnSpc>
                        <a:spcBef>
                          <a:spcPts val="760"/>
                        </a:spcBef>
                      </a:pPr>
                      <a:r>
                        <a:rPr sz="1400" b="1" spc="-10" dirty="0">
                          <a:solidFill>
                            <a:schemeClr val="tx1"/>
                          </a:solidFill>
                          <a:latin typeface="Arial Nova" panose="020B0504020202020204" pitchFamily="34" charset="0"/>
                          <a:cs typeface="Montserrat"/>
                        </a:rPr>
                        <a:t>Abnormal</a:t>
                      </a:r>
                      <a:endParaRPr sz="1400" dirty="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solidFill>
                      <a:srgbClr val="A4A4A4">
                        <a:alpha val="19999"/>
                      </a:srgbClr>
                    </a:solidFill>
                  </a:tcPr>
                </a:tc>
                <a:extLst>
                  <a:ext uri="{0D108BD9-81ED-4DB2-BD59-A6C34878D82A}">
                    <a16:rowId xmlns:a16="http://schemas.microsoft.com/office/drawing/2014/main" val="10011"/>
                  </a:ext>
                </a:extLst>
              </a:tr>
              <a:tr h="417376">
                <a:tc>
                  <a:txBody>
                    <a:bodyPr/>
                    <a:lstStyle/>
                    <a:p>
                      <a:pPr marR="98425" algn="ctr">
                        <a:lnSpc>
                          <a:spcPct val="100000"/>
                        </a:lnSpc>
                        <a:spcBef>
                          <a:spcPts val="760"/>
                        </a:spcBef>
                      </a:pPr>
                      <a:r>
                        <a:rPr sz="1400" b="1" spc="-10" dirty="0">
                          <a:solidFill>
                            <a:schemeClr val="tx1"/>
                          </a:solidFill>
                          <a:latin typeface="Arial Nova" panose="020B0504020202020204" pitchFamily="34" charset="0"/>
                          <a:cs typeface="Montserrat"/>
                        </a:rPr>
                        <a:t>Color</a:t>
                      </a:r>
                      <a:endParaRPr sz="1400">
                        <a:solidFill>
                          <a:schemeClr val="tx1"/>
                        </a:solidFill>
                        <a:latin typeface="Arial Nova" panose="020B0504020202020204" pitchFamily="34" charset="0"/>
                        <a:cs typeface="Montserrat"/>
                      </a:endParaRPr>
                    </a:p>
                  </a:txBody>
                  <a:tcPr marL="0" marR="0" marT="96520" marB="0">
                    <a:lnR w="6350" cap="flat" cmpd="sng" algn="ctr">
                      <a:solidFill>
                        <a:schemeClr val="bg1">
                          <a:lumMod val="65000"/>
                        </a:schemeClr>
                      </a:solidFill>
                      <a:prstDash val="solid"/>
                      <a:round/>
                      <a:headEnd type="none" w="med" len="med"/>
                      <a:tailEnd type="none" w="med" len="med"/>
                    </a:lnR>
                    <a:lnB w="12700">
                      <a:solidFill>
                        <a:srgbClr val="A4A4A4"/>
                      </a:solidFill>
                      <a:prstDash val="solid"/>
                    </a:lnB>
                  </a:tcPr>
                </a:tc>
                <a:tc>
                  <a:txBody>
                    <a:bodyPr/>
                    <a:lstStyle/>
                    <a:p>
                      <a:pPr marR="78740" algn="ctr">
                        <a:lnSpc>
                          <a:spcPct val="100000"/>
                        </a:lnSpc>
                        <a:spcBef>
                          <a:spcPts val="760"/>
                        </a:spcBef>
                      </a:pPr>
                      <a:r>
                        <a:rPr sz="1400" spc="-10" dirty="0">
                          <a:solidFill>
                            <a:schemeClr val="tx1"/>
                          </a:solidFill>
                          <a:latin typeface="Arial Nova" panose="020B0504020202020204" pitchFamily="34" charset="0"/>
                          <a:cs typeface="Montserrat"/>
                        </a:rPr>
                        <a:t>COLORLESS</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a:solidFill>
                        <a:srgbClr val="A4A4A4"/>
                      </a:solidFill>
                      <a:prstDash val="solid"/>
                    </a:lnB>
                  </a:tcPr>
                </a:tc>
                <a:tc>
                  <a:txBody>
                    <a:bodyPr/>
                    <a:lstStyle/>
                    <a:p>
                      <a:pPr marL="66040" algn="ctr">
                        <a:lnSpc>
                          <a:spcPct val="100000"/>
                        </a:lnSpc>
                        <a:spcBef>
                          <a:spcPts val="760"/>
                        </a:spcBef>
                      </a:pPr>
                      <a:r>
                        <a:rPr sz="1400" b="1" spc="-10" dirty="0">
                          <a:solidFill>
                            <a:schemeClr val="tx1"/>
                          </a:solidFill>
                          <a:latin typeface="Arial Nova" panose="020B0504020202020204" pitchFamily="34" charset="0"/>
                          <a:cs typeface="Montserrat"/>
                        </a:rPr>
                        <a:t>Yellow</a:t>
                      </a:r>
                      <a:endParaRPr sz="1400">
                        <a:solidFill>
                          <a:schemeClr val="tx1"/>
                        </a:solidFill>
                        <a:latin typeface="Arial Nova" panose="020B0504020202020204" pitchFamily="34" charset="0"/>
                        <a:cs typeface="Montserrat"/>
                      </a:endParaRPr>
                    </a:p>
                  </a:txBody>
                  <a:tcPr marL="0" marR="0" marT="9652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a:solidFill>
                        <a:srgbClr val="A4A4A4"/>
                      </a:solidFill>
                      <a:prstDash val="solid"/>
                    </a:lnB>
                  </a:tcPr>
                </a:tc>
                <a:tc>
                  <a:txBody>
                    <a:bodyPr/>
                    <a:lstStyle/>
                    <a:p>
                      <a:pPr>
                        <a:lnSpc>
                          <a:spcPct val="100000"/>
                        </a:lnSpc>
                      </a:pPr>
                      <a:endParaRPr sz="11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lnB w="12700">
                      <a:solidFill>
                        <a:srgbClr val="A4A4A4"/>
                      </a:solidFill>
                      <a:prstDash val="solid"/>
                    </a:lnB>
                  </a:tcPr>
                </a:tc>
                <a:extLst>
                  <a:ext uri="{0D108BD9-81ED-4DB2-BD59-A6C34878D82A}">
                    <a16:rowId xmlns:a16="http://schemas.microsoft.com/office/drawing/2014/main" val="10012"/>
                  </a:ext>
                </a:extLst>
              </a:tr>
            </a:tbl>
          </a:graphicData>
        </a:graphic>
      </p:graphicFrame>
      <p:sp>
        <p:nvSpPr>
          <p:cNvPr id="8" name="object 13">
            <a:extLst>
              <a:ext uri="{FF2B5EF4-FFF2-40B4-BE49-F238E27FC236}">
                <a16:creationId xmlns:a16="http://schemas.microsoft.com/office/drawing/2014/main" id="{6BE56934-3183-FA74-9C8E-F1474E17C410}"/>
              </a:ext>
            </a:extLst>
          </p:cNvPr>
          <p:cNvSpPr txBox="1"/>
          <p:nvPr/>
        </p:nvSpPr>
        <p:spPr>
          <a:xfrm>
            <a:off x="491107" y="7626350"/>
            <a:ext cx="2360267" cy="125034"/>
          </a:xfrm>
          <a:prstGeom prst="rect">
            <a:avLst/>
          </a:prstGeom>
        </p:spPr>
        <p:txBody>
          <a:bodyPr vert="horz" wrap="square" lIns="0" tIns="1905" rIns="0" bIns="0" rtlCol="0">
            <a:spAutoFit/>
          </a:bodyPr>
          <a:lstStyle/>
          <a:p>
            <a:pPr marL="12700">
              <a:lnSpc>
                <a:spcPct val="100000"/>
              </a:lnSpc>
              <a:spcBef>
                <a:spcPts val="15"/>
              </a:spcBef>
            </a:pPr>
            <a:r>
              <a:rPr sz="800" dirty="0">
                <a:solidFill>
                  <a:schemeClr val="tx1"/>
                </a:solidFill>
                <a:latin typeface="+mn-lt"/>
                <a:cs typeface="Times New Roman"/>
              </a:rPr>
              <a:t>*User-defined</a:t>
            </a:r>
            <a:r>
              <a:rPr lang="en-US" sz="800" dirty="0">
                <a:solidFill>
                  <a:schemeClr val="tx1"/>
                </a:solidFill>
                <a:latin typeface="+mn-lt"/>
                <a:cs typeface="Times New Roman"/>
              </a:rPr>
              <a:t> </a:t>
            </a:r>
            <a:r>
              <a:rPr sz="800" dirty="0">
                <a:solidFill>
                  <a:schemeClr val="tx1"/>
                </a:solidFill>
                <a:latin typeface="+mn-lt"/>
                <a:cs typeface="Times New Roman"/>
              </a:rPr>
              <a:t>Normal Values </a:t>
            </a:r>
          </a:p>
        </p:txBody>
      </p:sp>
    </p:spTree>
    <p:extLst>
      <p:ext uri="{BB962C8B-B14F-4D97-AF65-F5344CB8AC3E}">
        <p14:creationId xmlns:p14="http://schemas.microsoft.com/office/powerpoint/2010/main" val="4223694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5EE5D6-6576-C58E-555D-2CB30CA5CCCA}"/>
            </a:ext>
          </a:extLst>
        </p:cNvPr>
        <p:cNvGrpSpPr/>
        <p:nvPr/>
      </p:nvGrpSpPr>
      <p:grpSpPr>
        <a:xfrm>
          <a:off x="0" y="0"/>
          <a:ext cx="0" cy="0"/>
          <a:chOff x="0" y="0"/>
          <a:chExt cx="0" cy="0"/>
        </a:xfrm>
      </p:grpSpPr>
      <p:pic>
        <p:nvPicPr>
          <p:cNvPr id="4" name="object 4">
            <a:extLst>
              <a:ext uri="{FF2B5EF4-FFF2-40B4-BE49-F238E27FC236}">
                <a16:creationId xmlns:a16="http://schemas.microsoft.com/office/drawing/2014/main" id="{E06DCEBE-1902-9C2F-9A1B-18637A3320E0}"/>
              </a:ext>
            </a:extLst>
          </p:cNvPr>
          <p:cNvPicPr/>
          <p:nvPr/>
        </p:nvPicPr>
        <p:blipFill>
          <a:blip r:embed="rId2" cstate="print"/>
          <a:stretch>
            <a:fillRect/>
          </a:stretch>
        </p:blipFill>
        <p:spPr>
          <a:xfrm>
            <a:off x="-6817069" y="3055619"/>
            <a:ext cx="312419" cy="295655"/>
          </a:xfrm>
          <a:prstGeom prst="rect">
            <a:avLst/>
          </a:prstGeom>
        </p:spPr>
      </p:pic>
      <p:sp>
        <p:nvSpPr>
          <p:cNvPr id="18" name="Title 17">
            <a:extLst>
              <a:ext uri="{FF2B5EF4-FFF2-40B4-BE49-F238E27FC236}">
                <a16:creationId xmlns:a16="http://schemas.microsoft.com/office/drawing/2014/main" id="{0A02154D-196F-4C7E-5B3B-9DC347FA99D7}"/>
              </a:ext>
            </a:extLst>
          </p:cNvPr>
          <p:cNvSpPr>
            <a:spLocks noGrp="1"/>
          </p:cNvSpPr>
          <p:nvPr>
            <p:ph type="title"/>
          </p:nvPr>
        </p:nvSpPr>
        <p:spPr/>
        <p:txBody>
          <a:bodyPr/>
          <a:lstStyle/>
          <a:p>
            <a:r>
              <a:rPr lang="en-US" sz="4400" dirty="0"/>
              <a:t>Urine Microscopy Results</a:t>
            </a:r>
          </a:p>
        </p:txBody>
      </p:sp>
      <p:sp>
        <p:nvSpPr>
          <p:cNvPr id="3" name="Text Placeholder 2">
            <a:extLst>
              <a:ext uri="{FF2B5EF4-FFF2-40B4-BE49-F238E27FC236}">
                <a16:creationId xmlns:a16="http://schemas.microsoft.com/office/drawing/2014/main" id="{2B18B931-47F8-848E-F659-59D0809D2D56}"/>
              </a:ext>
            </a:extLst>
          </p:cNvPr>
          <p:cNvSpPr>
            <a:spLocks noGrp="1"/>
          </p:cNvSpPr>
          <p:nvPr>
            <p:ph type="body" sz="quarter" idx="11"/>
          </p:nvPr>
        </p:nvSpPr>
        <p:spPr>
          <a:xfrm>
            <a:off x="490538" y="312517"/>
            <a:ext cx="7954962" cy="369332"/>
          </a:xfrm>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latin typeface="Arial Nova" panose="020B0504020202020204" pitchFamily="34" charset="0"/>
                <a:cs typeface="Montserrat SemiBold"/>
              </a:rPr>
              <a:t>#1</a:t>
            </a:r>
            <a:endParaRPr lang="en-US" sz="2400" b="1" dirty="0">
              <a:latin typeface="Arial Nova" panose="020B0504020202020204" pitchFamily="34" charset="0"/>
              <a:cs typeface="Montserrat SemiBold"/>
            </a:endParaRPr>
          </a:p>
        </p:txBody>
      </p:sp>
      <p:pic>
        <p:nvPicPr>
          <p:cNvPr id="19" name="object 11">
            <a:extLst>
              <a:ext uri="{FF2B5EF4-FFF2-40B4-BE49-F238E27FC236}">
                <a16:creationId xmlns:a16="http://schemas.microsoft.com/office/drawing/2014/main" id="{C72CA39B-A02C-246A-0DBD-22563F043458}"/>
              </a:ext>
            </a:extLst>
          </p:cNvPr>
          <p:cNvPicPr/>
          <p:nvPr/>
        </p:nvPicPr>
        <p:blipFill>
          <a:blip r:embed="rId3">
            <a:extLst>
              <a:ext uri="{96DAC541-7B7A-43D3-8B79-37D633B846F1}">
                <asvg:svgBlip xmlns:asvg="http://schemas.microsoft.com/office/drawing/2016/SVG/main" r:embed="rId4"/>
              </a:ext>
            </a:extLst>
          </a:blip>
          <a:srcRect l="12397" t="32371" r="13298" b="27099"/>
          <a:stretch/>
        </p:blipFill>
        <p:spPr>
          <a:xfrm>
            <a:off x="387350" y="7824729"/>
            <a:ext cx="2178611" cy="792221"/>
          </a:xfrm>
          <a:prstGeom prst="rect">
            <a:avLst/>
          </a:prstGeom>
        </p:spPr>
      </p:pic>
      <p:graphicFrame>
        <p:nvGraphicFramePr>
          <p:cNvPr id="9" name="object 11">
            <a:extLst>
              <a:ext uri="{FF2B5EF4-FFF2-40B4-BE49-F238E27FC236}">
                <a16:creationId xmlns:a16="http://schemas.microsoft.com/office/drawing/2014/main" id="{9059F365-1FB8-DBA7-5E4A-4605CF11A425}"/>
              </a:ext>
            </a:extLst>
          </p:cNvPr>
          <p:cNvGraphicFramePr>
            <a:graphicFrameLocks noGrp="1"/>
          </p:cNvGraphicFramePr>
          <p:nvPr>
            <p:extLst>
              <p:ext uri="{D42A27DB-BD31-4B8C-83A1-F6EECF244321}">
                <p14:modId xmlns:p14="http://schemas.microsoft.com/office/powerpoint/2010/main" val="1654567949"/>
              </p:ext>
            </p:extLst>
          </p:nvPr>
        </p:nvGraphicFramePr>
        <p:xfrm>
          <a:off x="491106" y="2286136"/>
          <a:ext cx="7954832" cy="2693670"/>
        </p:xfrm>
        <a:graphic>
          <a:graphicData uri="http://schemas.openxmlformats.org/drawingml/2006/table">
            <a:tbl>
              <a:tblPr firstRow="1" bandRow="1">
                <a:tableStyleId>{2D5ABB26-0587-4C30-8999-92F81FD0307C}</a:tableStyleId>
              </a:tblPr>
              <a:tblGrid>
                <a:gridCol w="3092352">
                  <a:extLst>
                    <a:ext uri="{9D8B030D-6E8A-4147-A177-3AD203B41FA5}">
                      <a16:colId xmlns:a16="http://schemas.microsoft.com/office/drawing/2014/main" val="20000"/>
                    </a:ext>
                  </a:extLst>
                </a:gridCol>
                <a:gridCol w="1619671">
                  <a:extLst>
                    <a:ext uri="{9D8B030D-6E8A-4147-A177-3AD203B41FA5}">
                      <a16:colId xmlns:a16="http://schemas.microsoft.com/office/drawing/2014/main" val="20001"/>
                    </a:ext>
                  </a:extLst>
                </a:gridCol>
                <a:gridCol w="2157712">
                  <a:extLst>
                    <a:ext uri="{9D8B030D-6E8A-4147-A177-3AD203B41FA5}">
                      <a16:colId xmlns:a16="http://schemas.microsoft.com/office/drawing/2014/main" val="20002"/>
                    </a:ext>
                  </a:extLst>
                </a:gridCol>
                <a:gridCol w="1085097">
                  <a:extLst>
                    <a:ext uri="{9D8B030D-6E8A-4147-A177-3AD203B41FA5}">
                      <a16:colId xmlns:a16="http://schemas.microsoft.com/office/drawing/2014/main" val="20003"/>
                    </a:ext>
                  </a:extLst>
                </a:gridCol>
              </a:tblGrid>
              <a:tr h="384810">
                <a:tc>
                  <a:txBody>
                    <a:bodyPr/>
                    <a:lstStyle/>
                    <a:p>
                      <a:pPr marR="97790" algn="ctr">
                        <a:lnSpc>
                          <a:spcPct val="100000"/>
                        </a:lnSpc>
                        <a:spcBef>
                          <a:spcPts val="610"/>
                        </a:spcBef>
                      </a:pPr>
                      <a:r>
                        <a:rPr sz="1400" b="1" spc="-20" dirty="0">
                          <a:solidFill>
                            <a:schemeClr val="bg1"/>
                          </a:solidFill>
                          <a:latin typeface="Arial Nova" panose="020B0504020202020204" pitchFamily="34" charset="0"/>
                          <a:cs typeface="Montserrat"/>
                        </a:rPr>
                        <a:t>TEST</a:t>
                      </a:r>
                      <a:endParaRPr sz="1400" dirty="0">
                        <a:solidFill>
                          <a:schemeClr val="bg1"/>
                        </a:solidFill>
                        <a:latin typeface="Arial Nova" panose="020B0504020202020204" pitchFamily="34" charset="0"/>
                        <a:cs typeface="Montserrat"/>
                      </a:endParaRPr>
                    </a:p>
                  </a:txBody>
                  <a:tcPr marL="0" marR="0" marT="77470" marB="0">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a:solidFill>
                        <a:srgbClr val="A4A4A4"/>
                      </a:solidFill>
                      <a:prstDash val="solid"/>
                    </a:lnB>
                    <a:solidFill>
                      <a:schemeClr val="tx2"/>
                    </a:solidFill>
                  </a:tcPr>
                </a:tc>
                <a:tc>
                  <a:txBody>
                    <a:bodyPr/>
                    <a:lstStyle/>
                    <a:p>
                      <a:pPr marL="43180" algn="ctr">
                        <a:lnSpc>
                          <a:spcPct val="100000"/>
                        </a:lnSpc>
                        <a:spcBef>
                          <a:spcPts val="610"/>
                        </a:spcBef>
                      </a:pPr>
                      <a:r>
                        <a:rPr sz="1400" b="1" spc="-10" dirty="0">
                          <a:solidFill>
                            <a:schemeClr val="bg1"/>
                          </a:solidFill>
                          <a:latin typeface="Arial Nova" panose="020B0504020202020204" pitchFamily="34" charset="0"/>
                          <a:cs typeface="Montserrat"/>
                        </a:rPr>
                        <a:t>RESULT</a:t>
                      </a:r>
                      <a:endParaRPr sz="1400" dirty="0">
                        <a:solidFill>
                          <a:schemeClr val="bg1"/>
                        </a:solidFill>
                        <a:latin typeface="Arial Nova" panose="020B0504020202020204" pitchFamily="34" charset="0"/>
                        <a:cs typeface="Montserrat"/>
                      </a:endParaRPr>
                    </a:p>
                  </a:txBody>
                  <a:tcPr marL="0" marR="0" marT="7747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a:solidFill>
                        <a:srgbClr val="A4A4A4"/>
                      </a:solidFill>
                      <a:prstDash val="solid"/>
                    </a:lnB>
                    <a:solidFill>
                      <a:schemeClr val="tx2"/>
                    </a:solidFill>
                  </a:tcPr>
                </a:tc>
                <a:tc>
                  <a:txBody>
                    <a:bodyPr/>
                    <a:lstStyle/>
                    <a:p>
                      <a:pPr marL="66675" algn="ctr">
                        <a:lnSpc>
                          <a:spcPct val="100000"/>
                        </a:lnSpc>
                        <a:spcBef>
                          <a:spcPts val="610"/>
                        </a:spcBef>
                      </a:pPr>
                      <a:r>
                        <a:rPr sz="1400" b="1" dirty="0">
                          <a:solidFill>
                            <a:schemeClr val="bg1"/>
                          </a:solidFill>
                          <a:latin typeface="Arial Nova" panose="020B0504020202020204" pitchFamily="34" charset="0"/>
                          <a:cs typeface="Montserrat"/>
                        </a:rPr>
                        <a:t>NORMAL</a:t>
                      </a:r>
                      <a:r>
                        <a:rPr sz="1400" b="1" spc="65" dirty="0">
                          <a:solidFill>
                            <a:schemeClr val="bg1"/>
                          </a:solidFill>
                          <a:latin typeface="Arial Nova" panose="020B0504020202020204" pitchFamily="34" charset="0"/>
                          <a:cs typeface="Montserrat"/>
                        </a:rPr>
                        <a:t> </a:t>
                      </a:r>
                      <a:r>
                        <a:rPr sz="1400" b="1" spc="-10" dirty="0">
                          <a:solidFill>
                            <a:schemeClr val="bg1"/>
                          </a:solidFill>
                          <a:latin typeface="Arial Nova" panose="020B0504020202020204" pitchFamily="34" charset="0"/>
                          <a:cs typeface="Montserrat"/>
                        </a:rPr>
                        <a:t>VALUE*</a:t>
                      </a:r>
                      <a:endParaRPr sz="1400" dirty="0">
                        <a:solidFill>
                          <a:schemeClr val="bg1"/>
                        </a:solidFill>
                        <a:latin typeface="Arial Nova" panose="020B0504020202020204" pitchFamily="34" charset="0"/>
                        <a:cs typeface="Montserrat"/>
                      </a:endParaRPr>
                    </a:p>
                  </a:txBody>
                  <a:tcPr marL="0" marR="0" marT="7747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a:solidFill>
                        <a:srgbClr val="A4A4A4"/>
                      </a:solidFill>
                      <a:prstDash val="solid"/>
                    </a:lnB>
                    <a:solidFill>
                      <a:schemeClr val="tx2"/>
                    </a:solidFill>
                  </a:tcPr>
                </a:tc>
                <a:tc>
                  <a:txBody>
                    <a:bodyPr/>
                    <a:lstStyle/>
                    <a:p>
                      <a:pPr marR="70485" algn="ctr">
                        <a:lnSpc>
                          <a:spcPct val="100000"/>
                        </a:lnSpc>
                        <a:spcBef>
                          <a:spcPts val="610"/>
                        </a:spcBef>
                      </a:pPr>
                      <a:r>
                        <a:rPr sz="1400" b="1" spc="-10" dirty="0">
                          <a:solidFill>
                            <a:schemeClr val="bg1"/>
                          </a:solidFill>
                          <a:latin typeface="Arial Nova" panose="020B0504020202020204" pitchFamily="34" charset="0"/>
                          <a:cs typeface="Montserrat"/>
                        </a:rPr>
                        <a:t>FLAGS</a:t>
                      </a:r>
                      <a:endParaRPr sz="1400" dirty="0">
                        <a:solidFill>
                          <a:schemeClr val="bg1"/>
                        </a:solidFill>
                        <a:latin typeface="Arial Nova" panose="020B0504020202020204" pitchFamily="34" charset="0"/>
                        <a:cs typeface="Montserrat"/>
                      </a:endParaRPr>
                    </a:p>
                  </a:txBody>
                  <a:tcPr marL="0" marR="0" marT="77470" marB="0">
                    <a:lnL w="6350" cap="flat" cmpd="sng" algn="ctr">
                      <a:solidFill>
                        <a:schemeClr val="bg1">
                          <a:lumMod val="65000"/>
                        </a:schemeClr>
                      </a:solidFill>
                      <a:prstDash val="solid"/>
                      <a:round/>
                      <a:headEnd type="none" w="med" len="med"/>
                      <a:tailEnd type="none" w="med" len="med"/>
                    </a:lnL>
                    <a:lnT w="12700">
                      <a:solidFill>
                        <a:srgbClr val="A4A4A4"/>
                      </a:solidFill>
                      <a:prstDash val="solid"/>
                    </a:lnT>
                    <a:lnB w="12700">
                      <a:solidFill>
                        <a:srgbClr val="A4A4A4"/>
                      </a:solidFill>
                      <a:prstDash val="solid"/>
                    </a:lnB>
                    <a:solidFill>
                      <a:schemeClr val="tx2"/>
                    </a:solidFill>
                  </a:tcPr>
                </a:tc>
                <a:extLst>
                  <a:ext uri="{0D108BD9-81ED-4DB2-BD59-A6C34878D82A}">
                    <a16:rowId xmlns:a16="http://schemas.microsoft.com/office/drawing/2014/main" val="10000"/>
                  </a:ext>
                </a:extLst>
              </a:tr>
              <a:tr h="384810">
                <a:tc>
                  <a:txBody>
                    <a:bodyPr/>
                    <a:lstStyle/>
                    <a:p>
                      <a:pPr marR="98425" algn="ctr">
                        <a:lnSpc>
                          <a:spcPct val="100000"/>
                        </a:lnSpc>
                        <a:spcBef>
                          <a:spcPts val="605"/>
                        </a:spcBef>
                      </a:pPr>
                      <a:r>
                        <a:rPr sz="1400" b="1" spc="-25" dirty="0">
                          <a:solidFill>
                            <a:schemeClr val="tx1"/>
                          </a:solidFill>
                          <a:latin typeface="Arial Nova" panose="020B0504020202020204" pitchFamily="34" charset="0"/>
                          <a:cs typeface="Montserrat"/>
                        </a:rPr>
                        <a:t>RBC</a:t>
                      </a:r>
                      <a:endParaRPr sz="1400" dirty="0">
                        <a:solidFill>
                          <a:schemeClr val="tx1"/>
                        </a:solidFill>
                        <a:latin typeface="Arial Nova" panose="020B0504020202020204" pitchFamily="34" charset="0"/>
                        <a:cs typeface="Montserrat"/>
                      </a:endParaRPr>
                    </a:p>
                  </a:txBody>
                  <a:tcPr marL="0" marR="0" marT="76835" marB="0">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marL="42545" algn="ctr">
                        <a:lnSpc>
                          <a:spcPct val="100000"/>
                        </a:lnSpc>
                        <a:spcBef>
                          <a:spcPts val="605"/>
                        </a:spcBef>
                      </a:pPr>
                      <a:r>
                        <a:rPr sz="1400" spc="-10" dirty="0">
                          <a:solidFill>
                            <a:schemeClr val="tx1"/>
                          </a:solidFill>
                          <a:latin typeface="Arial Nova" panose="020B0504020202020204" pitchFamily="34" charset="0"/>
                          <a:cs typeface="Montserrat"/>
                        </a:rPr>
                        <a:t>20</a:t>
                      </a:r>
                      <a:r>
                        <a:rPr sz="1400" spc="-85" dirty="0">
                          <a:solidFill>
                            <a:schemeClr val="tx1"/>
                          </a:solidFill>
                          <a:latin typeface="Arial Nova" panose="020B0504020202020204" pitchFamily="34" charset="0"/>
                          <a:cs typeface="Montserrat"/>
                        </a:rPr>
                        <a:t> </a:t>
                      </a:r>
                      <a:r>
                        <a:rPr sz="1400" spc="-25" dirty="0">
                          <a:solidFill>
                            <a:schemeClr val="tx1"/>
                          </a:solidFill>
                          <a:latin typeface="Arial Nova" panose="020B0504020202020204" pitchFamily="34" charset="0"/>
                          <a:cs typeface="Montserrat"/>
                        </a:rPr>
                        <a:t>HPF</a:t>
                      </a:r>
                      <a:endParaRPr sz="140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marL="67945" algn="ctr">
                        <a:lnSpc>
                          <a:spcPct val="100000"/>
                        </a:lnSpc>
                        <a:spcBef>
                          <a:spcPts val="605"/>
                        </a:spcBef>
                      </a:pPr>
                      <a:r>
                        <a:rPr sz="1400" b="1" dirty="0">
                          <a:solidFill>
                            <a:schemeClr val="tx1"/>
                          </a:solidFill>
                          <a:latin typeface="Arial Nova" panose="020B0504020202020204" pitchFamily="34" charset="0"/>
                          <a:cs typeface="Montserrat"/>
                        </a:rPr>
                        <a:t>Up</a:t>
                      </a:r>
                      <a:r>
                        <a:rPr sz="1400" b="1" spc="45" dirty="0">
                          <a:solidFill>
                            <a:schemeClr val="tx1"/>
                          </a:solidFill>
                          <a:latin typeface="Arial Nova" panose="020B0504020202020204" pitchFamily="34" charset="0"/>
                          <a:cs typeface="Montserrat"/>
                        </a:rPr>
                        <a:t> </a:t>
                      </a:r>
                      <a:r>
                        <a:rPr sz="1400" b="1" dirty="0">
                          <a:solidFill>
                            <a:schemeClr val="tx1"/>
                          </a:solidFill>
                          <a:latin typeface="Arial Nova" panose="020B0504020202020204" pitchFamily="34" charset="0"/>
                          <a:cs typeface="Montserrat"/>
                        </a:rPr>
                        <a:t>to</a:t>
                      </a:r>
                      <a:r>
                        <a:rPr sz="1400" b="1" spc="65" dirty="0">
                          <a:solidFill>
                            <a:schemeClr val="tx1"/>
                          </a:solidFill>
                          <a:latin typeface="Arial Nova" panose="020B0504020202020204" pitchFamily="34" charset="0"/>
                          <a:cs typeface="Montserrat"/>
                        </a:rPr>
                        <a:t> </a:t>
                      </a:r>
                      <a:r>
                        <a:rPr sz="1400" b="1" spc="-50" dirty="0">
                          <a:solidFill>
                            <a:schemeClr val="tx1"/>
                          </a:solidFill>
                          <a:latin typeface="Arial Nova" panose="020B0504020202020204" pitchFamily="34" charset="0"/>
                          <a:cs typeface="Montserrat"/>
                        </a:rPr>
                        <a:t>5</a:t>
                      </a:r>
                      <a:endParaRPr sz="1400" dirty="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marR="71120" algn="ctr">
                        <a:lnSpc>
                          <a:spcPct val="100000"/>
                        </a:lnSpc>
                        <a:spcBef>
                          <a:spcPts val="605"/>
                        </a:spcBef>
                      </a:pPr>
                      <a:r>
                        <a:rPr sz="1400" b="1" spc="10" dirty="0">
                          <a:solidFill>
                            <a:schemeClr val="tx1"/>
                          </a:solidFill>
                          <a:latin typeface="Arial Nova" panose="020B0504020202020204" pitchFamily="34" charset="0"/>
                          <a:cs typeface="Montserrat"/>
                        </a:rPr>
                        <a:t>H</a:t>
                      </a:r>
                      <a:endParaRPr sz="1400" dirty="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T w="12700">
                      <a:solidFill>
                        <a:srgbClr val="A4A4A4"/>
                      </a:solidFill>
                      <a:prstDash val="solid"/>
                    </a:lnT>
                    <a:solidFill>
                      <a:srgbClr val="A4A4A4">
                        <a:alpha val="19999"/>
                      </a:srgbClr>
                    </a:solidFill>
                  </a:tcPr>
                </a:tc>
                <a:extLst>
                  <a:ext uri="{0D108BD9-81ED-4DB2-BD59-A6C34878D82A}">
                    <a16:rowId xmlns:a16="http://schemas.microsoft.com/office/drawing/2014/main" val="10001"/>
                  </a:ext>
                </a:extLst>
              </a:tr>
              <a:tr h="384810">
                <a:tc>
                  <a:txBody>
                    <a:bodyPr/>
                    <a:lstStyle/>
                    <a:p>
                      <a:pPr marR="98425" algn="ctr">
                        <a:lnSpc>
                          <a:spcPct val="100000"/>
                        </a:lnSpc>
                        <a:spcBef>
                          <a:spcPts val="605"/>
                        </a:spcBef>
                      </a:pPr>
                      <a:r>
                        <a:rPr sz="1400" b="1" spc="75" dirty="0">
                          <a:solidFill>
                            <a:schemeClr val="tx1"/>
                          </a:solidFill>
                          <a:latin typeface="Arial Nova" panose="020B0504020202020204" pitchFamily="34" charset="0"/>
                          <a:cs typeface="Montserrat"/>
                        </a:rPr>
                        <a:t>WBC</a:t>
                      </a:r>
                      <a:endParaRPr sz="1400" dirty="0">
                        <a:solidFill>
                          <a:schemeClr val="tx1"/>
                        </a:solidFill>
                        <a:latin typeface="Arial Nova" panose="020B0504020202020204" pitchFamily="34" charset="0"/>
                        <a:cs typeface="Montserrat"/>
                      </a:endParaRPr>
                    </a:p>
                  </a:txBody>
                  <a:tcPr marL="0" marR="0" marT="76835" marB="0">
                    <a:lnR w="6350" cap="flat" cmpd="sng" algn="ctr">
                      <a:solidFill>
                        <a:schemeClr val="bg1">
                          <a:lumMod val="65000"/>
                        </a:schemeClr>
                      </a:solidFill>
                      <a:prstDash val="solid"/>
                      <a:round/>
                      <a:headEnd type="none" w="med" len="med"/>
                      <a:tailEnd type="none" w="med" len="med"/>
                    </a:lnR>
                  </a:tcPr>
                </a:tc>
                <a:tc>
                  <a:txBody>
                    <a:bodyPr/>
                    <a:lstStyle/>
                    <a:p>
                      <a:pPr marL="43815" algn="ctr">
                        <a:lnSpc>
                          <a:spcPct val="100000"/>
                        </a:lnSpc>
                        <a:spcBef>
                          <a:spcPts val="605"/>
                        </a:spcBef>
                      </a:pPr>
                      <a:r>
                        <a:rPr sz="1400" spc="-20" dirty="0">
                          <a:solidFill>
                            <a:schemeClr val="tx1"/>
                          </a:solidFill>
                          <a:latin typeface="Arial Nova" panose="020B0504020202020204" pitchFamily="34" charset="0"/>
                          <a:cs typeface="Montserrat"/>
                        </a:rPr>
                        <a:t>&gt;182</a:t>
                      </a:r>
                      <a:r>
                        <a:rPr sz="1400" spc="-55" dirty="0">
                          <a:solidFill>
                            <a:schemeClr val="tx1"/>
                          </a:solidFill>
                          <a:latin typeface="Arial Nova" panose="020B0504020202020204" pitchFamily="34" charset="0"/>
                          <a:cs typeface="Montserrat"/>
                        </a:rPr>
                        <a:t> </a:t>
                      </a:r>
                      <a:r>
                        <a:rPr sz="1400" spc="-25" dirty="0">
                          <a:solidFill>
                            <a:schemeClr val="tx1"/>
                          </a:solidFill>
                          <a:latin typeface="Arial Nova" panose="020B0504020202020204" pitchFamily="34" charset="0"/>
                          <a:cs typeface="Montserrat"/>
                        </a:rPr>
                        <a:t>HPF</a:t>
                      </a:r>
                      <a:endParaRPr sz="140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67945" algn="ctr">
                        <a:lnSpc>
                          <a:spcPct val="100000"/>
                        </a:lnSpc>
                        <a:spcBef>
                          <a:spcPts val="605"/>
                        </a:spcBef>
                      </a:pPr>
                      <a:r>
                        <a:rPr sz="1400" b="1" dirty="0">
                          <a:solidFill>
                            <a:schemeClr val="tx1"/>
                          </a:solidFill>
                          <a:latin typeface="Arial Nova" panose="020B0504020202020204" pitchFamily="34" charset="0"/>
                          <a:cs typeface="Montserrat"/>
                        </a:rPr>
                        <a:t>Up</a:t>
                      </a:r>
                      <a:r>
                        <a:rPr sz="1400" b="1" spc="45" dirty="0">
                          <a:solidFill>
                            <a:schemeClr val="tx1"/>
                          </a:solidFill>
                          <a:latin typeface="Arial Nova" panose="020B0504020202020204" pitchFamily="34" charset="0"/>
                          <a:cs typeface="Montserrat"/>
                        </a:rPr>
                        <a:t> </a:t>
                      </a:r>
                      <a:r>
                        <a:rPr sz="1400" b="1" dirty="0">
                          <a:solidFill>
                            <a:schemeClr val="tx1"/>
                          </a:solidFill>
                          <a:latin typeface="Arial Nova" panose="020B0504020202020204" pitchFamily="34" charset="0"/>
                          <a:cs typeface="Montserrat"/>
                        </a:rPr>
                        <a:t>to</a:t>
                      </a:r>
                      <a:r>
                        <a:rPr sz="1400" b="1" spc="65" dirty="0">
                          <a:solidFill>
                            <a:schemeClr val="tx1"/>
                          </a:solidFill>
                          <a:latin typeface="Arial Nova" panose="020B0504020202020204" pitchFamily="34" charset="0"/>
                          <a:cs typeface="Montserrat"/>
                        </a:rPr>
                        <a:t> </a:t>
                      </a:r>
                      <a:r>
                        <a:rPr sz="1400" b="1" spc="-50" dirty="0">
                          <a:solidFill>
                            <a:schemeClr val="tx1"/>
                          </a:solidFill>
                          <a:latin typeface="Arial Nova" panose="020B0504020202020204" pitchFamily="34" charset="0"/>
                          <a:cs typeface="Montserrat"/>
                        </a:rPr>
                        <a:t>5</a:t>
                      </a:r>
                      <a:endParaRPr sz="1400" dirty="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R="71120" algn="ctr">
                        <a:lnSpc>
                          <a:spcPct val="100000"/>
                        </a:lnSpc>
                        <a:spcBef>
                          <a:spcPts val="605"/>
                        </a:spcBef>
                      </a:pPr>
                      <a:r>
                        <a:rPr sz="1400" b="1" spc="10" dirty="0">
                          <a:solidFill>
                            <a:schemeClr val="tx1"/>
                          </a:solidFill>
                          <a:latin typeface="Arial Nova" panose="020B0504020202020204" pitchFamily="34" charset="0"/>
                          <a:cs typeface="Montserrat"/>
                        </a:rPr>
                        <a:t>H</a:t>
                      </a:r>
                      <a:endParaRPr sz="1400" dirty="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002"/>
                  </a:ext>
                </a:extLst>
              </a:tr>
              <a:tr h="384810">
                <a:tc>
                  <a:txBody>
                    <a:bodyPr/>
                    <a:lstStyle/>
                    <a:p>
                      <a:pPr marR="96520" algn="ctr">
                        <a:lnSpc>
                          <a:spcPct val="100000"/>
                        </a:lnSpc>
                        <a:spcBef>
                          <a:spcPts val="605"/>
                        </a:spcBef>
                      </a:pPr>
                      <a:r>
                        <a:rPr sz="1400" b="1" spc="-10" dirty="0">
                          <a:solidFill>
                            <a:schemeClr val="tx1"/>
                          </a:solidFill>
                          <a:latin typeface="Arial Nova" panose="020B0504020202020204" pitchFamily="34" charset="0"/>
                          <a:cs typeface="Montserrat"/>
                        </a:rPr>
                        <a:t>Bacteria</a:t>
                      </a:r>
                      <a:endParaRPr sz="1400" dirty="0">
                        <a:solidFill>
                          <a:schemeClr val="tx1"/>
                        </a:solidFill>
                        <a:latin typeface="Arial Nova" panose="020B0504020202020204" pitchFamily="34" charset="0"/>
                        <a:cs typeface="Montserrat"/>
                      </a:endParaRPr>
                    </a:p>
                  </a:txBody>
                  <a:tcPr marL="0" marR="0" marT="76835" marB="0">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43180" algn="ctr">
                        <a:lnSpc>
                          <a:spcPct val="100000"/>
                        </a:lnSpc>
                        <a:spcBef>
                          <a:spcPts val="605"/>
                        </a:spcBef>
                      </a:pPr>
                      <a:r>
                        <a:rPr sz="1400" spc="-10" dirty="0">
                          <a:solidFill>
                            <a:schemeClr val="tx1"/>
                          </a:solidFill>
                          <a:latin typeface="Arial Nova" panose="020B0504020202020204" pitchFamily="34" charset="0"/>
                          <a:cs typeface="Montserrat"/>
                        </a:rPr>
                        <a:t>Moderate</a:t>
                      </a:r>
                      <a:endParaRPr sz="140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70485" algn="ctr">
                        <a:lnSpc>
                          <a:spcPct val="100000"/>
                        </a:lnSpc>
                        <a:spcBef>
                          <a:spcPts val="605"/>
                        </a:spcBef>
                      </a:pPr>
                      <a:r>
                        <a:rPr sz="1400" b="1" spc="-20" dirty="0">
                          <a:solidFill>
                            <a:schemeClr val="tx1"/>
                          </a:solidFill>
                          <a:latin typeface="Arial Nova" panose="020B0504020202020204" pitchFamily="34" charset="0"/>
                          <a:cs typeface="Montserrat"/>
                        </a:rPr>
                        <a:t>None</a:t>
                      </a:r>
                      <a:endParaRPr sz="1400" dirty="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R="71120" algn="ctr">
                        <a:lnSpc>
                          <a:spcPct val="100000"/>
                        </a:lnSpc>
                        <a:spcBef>
                          <a:spcPts val="605"/>
                        </a:spcBef>
                      </a:pPr>
                      <a:r>
                        <a:rPr sz="1400" b="1" spc="10" dirty="0">
                          <a:solidFill>
                            <a:schemeClr val="tx1"/>
                          </a:solidFill>
                          <a:latin typeface="Arial Nova" panose="020B0504020202020204" pitchFamily="34" charset="0"/>
                          <a:cs typeface="Montserrat"/>
                        </a:rPr>
                        <a:t>H</a:t>
                      </a:r>
                      <a:endParaRPr sz="1400" dirty="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solidFill>
                      <a:srgbClr val="A4A4A4">
                        <a:alpha val="19999"/>
                      </a:srgbClr>
                    </a:solidFill>
                  </a:tcPr>
                </a:tc>
                <a:extLst>
                  <a:ext uri="{0D108BD9-81ED-4DB2-BD59-A6C34878D82A}">
                    <a16:rowId xmlns:a16="http://schemas.microsoft.com/office/drawing/2014/main" val="10003"/>
                  </a:ext>
                </a:extLst>
              </a:tr>
              <a:tr h="384810">
                <a:tc>
                  <a:txBody>
                    <a:bodyPr/>
                    <a:lstStyle/>
                    <a:p>
                      <a:pPr marR="97155" algn="ctr">
                        <a:lnSpc>
                          <a:spcPct val="100000"/>
                        </a:lnSpc>
                        <a:spcBef>
                          <a:spcPts val="605"/>
                        </a:spcBef>
                      </a:pPr>
                      <a:r>
                        <a:rPr sz="1400" b="1" spc="-10" dirty="0">
                          <a:solidFill>
                            <a:schemeClr val="tx1"/>
                          </a:solidFill>
                          <a:latin typeface="Arial Nova" panose="020B0504020202020204" pitchFamily="34" charset="0"/>
                          <a:cs typeface="Montserrat"/>
                        </a:rPr>
                        <a:t>Mucus</a:t>
                      </a:r>
                      <a:endParaRPr sz="1400">
                        <a:solidFill>
                          <a:schemeClr val="tx1"/>
                        </a:solidFill>
                        <a:latin typeface="Arial Nova" panose="020B0504020202020204" pitchFamily="34" charset="0"/>
                        <a:cs typeface="Montserrat"/>
                      </a:endParaRPr>
                    </a:p>
                  </a:txBody>
                  <a:tcPr marL="0" marR="0" marT="76835" marB="0">
                    <a:lnR w="6350" cap="flat" cmpd="sng" algn="ctr">
                      <a:solidFill>
                        <a:schemeClr val="bg1">
                          <a:lumMod val="65000"/>
                        </a:schemeClr>
                      </a:solidFill>
                      <a:prstDash val="solid"/>
                      <a:round/>
                      <a:headEnd type="none" w="med" len="med"/>
                      <a:tailEnd type="none" w="med" len="med"/>
                    </a:lnR>
                  </a:tcPr>
                </a:tc>
                <a:tc>
                  <a:txBody>
                    <a:bodyPr/>
                    <a:lstStyle/>
                    <a:p>
                      <a:pPr marL="43180" algn="ctr">
                        <a:lnSpc>
                          <a:spcPct val="100000"/>
                        </a:lnSpc>
                        <a:spcBef>
                          <a:spcPts val="605"/>
                        </a:spcBef>
                      </a:pPr>
                      <a:r>
                        <a:rPr sz="1400" spc="-20" dirty="0">
                          <a:solidFill>
                            <a:schemeClr val="tx1"/>
                          </a:solidFill>
                          <a:latin typeface="Arial Nova" panose="020B0504020202020204" pitchFamily="34" charset="0"/>
                          <a:cs typeface="Montserrat"/>
                        </a:rPr>
                        <a:t>Rare</a:t>
                      </a:r>
                      <a:endParaRPr sz="140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70485" algn="ctr">
                        <a:lnSpc>
                          <a:spcPct val="100000"/>
                        </a:lnSpc>
                        <a:spcBef>
                          <a:spcPts val="605"/>
                        </a:spcBef>
                      </a:pPr>
                      <a:r>
                        <a:rPr sz="1400" b="1" spc="-20" dirty="0">
                          <a:solidFill>
                            <a:schemeClr val="tx1"/>
                          </a:solidFill>
                          <a:latin typeface="Arial Nova" panose="020B0504020202020204" pitchFamily="34" charset="0"/>
                          <a:cs typeface="Montserrat"/>
                        </a:rPr>
                        <a:t>None</a:t>
                      </a:r>
                      <a:endParaRPr sz="1400" dirty="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R="71120" algn="ctr">
                        <a:lnSpc>
                          <a:spcPct val="100000"/>
                        </a:lnSpc>
                        <a:spcBef>
                          <a:spcPts val="605"/>
                        </a:spcBef>
                      </a:pPr>
                      <a:r>
                        <a:rPr sz="1400" b="1" spc="10" dirty="0">
                          <a:solidFill>
                            <a:schemeClr val="tx1"/>
                          </a:solidFill>
                          <a:latin typeface="Arial Nova" panose="020B0504020202020204" pitchFamily="34" charset="0"/>
                          <a:cs typeface="Montserrat"/>
                        </a:rPr>
                        <a:t>H</a:t>
                      </a:r>
                      <a:endParaRPr sz="1400" dirty="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004"/>
                  </a:ext>
                </a:extLst>
              </a:tr>
              <a:tr h="384810">
                <a:tc>
                  <a:txBody>
                    <a:bodyPr/>
                    <a:lstStyle/>
                    <a:p>
                      <a:pPr marR="98425" algn="ctr">
                        <a:lnSpc>
                          <a:spcPct val="100000"/>
                        </a:lnSpc>
                        <a:spcBef>
                          <a:spcPts val="605"/>
                        </a:spcBef>
                      </a:pPr>
                      <a:r>
                        <a:rPr sz="1400" b="1" dirty="0">
                          <a:solidFill>
                            <a:schemeClr val="tx1"/>
                          </a:solidFill>
                          <a:latin typeface="Arial Nova" panose="020B0504020202020204" pitchFamily="34" charset="0"/>
                          <a:cs typeface="Montserrat"/>
                        </a:rPr>
                        <a:t>Squamous</a:t>
                      </a:r>
                      <a:r>
                        <a:rPr sz="1400" b="1" spc="180" dirty="0">
                          <a:solidFill>
                            <a:schemeClr val="tx1"/>
                          </a:solidFill>
                          <a:latin typeface="Arial Nova" panose="020B0504020202020204" pitchFamily="34" charset="0"/>
                          <a:cs typeface="Montserrat"/>
                        </a:rPr>
                        <a:t> </a:t>
                      </a:r>
                      <a:r>
                        <a:rPr sz="1400" b="1" dirty="0">
                          <a:solidFill>
                            <a:schemeClr val="tx1"/>
                          </a:solidFill>
                          <a:latin typeface="Arial Nova" panose="020B0504020202020204" pitchFamily="34" charset="0"/>
                          <a:cs typeface="Montserrat"/>
                        </a:rPr>
                        <a:t>Epithelial</a:t>
                      </a:r>
                      <a:r>
                        <a:rPr sz="1400" b="1" spc="240" dirty="0">
                          <a:solidFill>
                            <a:schemeClr val="tx1"/>
                          </a:solidFill>
                          <a:latin typeface="Arial Nova" panose="020B0504020202020204" pitchFamily="34" charset="0"/>
                          <a:cs typeface="Montserrat"/>
                        </a:rPr>
                        <a:t> </a:t>
                      </a:r>
                      <a:r>
                        <a:rPr sz="1400" b="1" spc="-10" dirty="0">
                          <a:solidFill>
                            <a:schemeClr val="tx1"/>
                          </a:solidFill>
                          <a:latin typeface="Arial Nova" panose="020B0504020202020204" pitchFamily="34" charset="0"/>
                          <a:cs typeface="Montserrat"/>
                        </a:rPr>
                        <a:t>Cells</a:t>
                      </a:r>
                      <a:endParaRPr sz="1400">
                        <a:solidFill>
                          <a:schemeClr val="tx1"/>
                        </a:solidFill>
                        <a:latin typeface="Arial Nova" panose="020B0504020202020204" pitchFamily="34" charset="0"/>
                        <a:cs typeface="Montserrat"/>
                      </a:endParaRPr>
                    </a:p>
                  </a:txBody>
                  <a:tcPr marL="0" marR="0" marT="76835" marB="0">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42545" algn="ctr">
                        <a:lnSpc>
                          <a:spcPct val="100000"/>
                        </a:lnSpc>
                        <a:spcBef>
                          <a:spcPts val="605"/>
                        </a:spcBef>
                      </a:pPr>
                      <a:r>
                        <a:rPr sz="1400" dirty="0">
                          <a:solidFill>
                            <a:schemeClr val="tx1"/>
                          </a:solidFill>
                          <a:latin typeface="Arial Nova" panose="020B0504020202020204" pitchFamily="34" charset="0"/>
                          <a:cs typeface="Montserrat"/>
                        </a:rPr>
                        <a:t>1</a:t>
                      </a:r>
                      <a:r>
                        <a:rPr sz="1400" spc="-65" dirty="0">
                          <a:solidFill>
                            <a:schemeClr val="tx1"/>
                          </a:solidFill>
                          <a:latin typeface="Arial Nova" panose="020B0504020202020204" pitchFamily="34" charset="0"/>
                          <a:cs typeface="Montserrat"/>
                        </a:rPr>
                        <a:t> </a:t>
                      </a:r>
                      <a:r>
                        <a:rPr sz="1400" spc="-25" dirty="0">
                          <a:solidFill>
                            <a:schemeClr val="tx1"/>
                          </a:solidFill>
                          <a:latin typeface="Arial Nova" panose="020B0504020202020204" pitchFamily="34" charset="0"/>
                          <a:cs typeface="Montserrat"/>
                        </a:rPr>
                        <a:t>HPF</a:t>
                      </a:r>
                      <a:endParaRPr sz="140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marL="68580" algn="ctr">
                        <a:lnSpc>
                          <a:spcPct val="100000"/>
                        </a:lnSpc>
                        <a:spcBef>
                          <a:spcPts val="605"/>
                        </a:spcBef>
                      </a:pPr>
                      <a:r>
                        <a:rPr sz="1400" b="1" dirty="0">
                          <a:solidFill>
                            <a:schemeClr val="tx1"/>
                          </a:solidFill>
                          <a:latin typeface="Arial Nova" panose="020B0504020202020204" pitchFamily="34" charset="0"/>
                          <a:cs typeface="Montserrat"/>
                        </a:rPr>
                        <a:t>Up</a:t>
                      </a:r>
                      <a:r>
                        <a:rPr sz="1400" b="1" spc="45" dirty="0">
                          <a:solidFill>
                            <a:schemeClr val="tx1"/>
                          </a:solidFill>
                          <a:latin typeface="Arial Nova" panose="020B0504020202020204" pitchFamily="34" charset="0"/>
                          <a:cs typeface="Montserrat"/>
                        </a:rPr>
                        <a:t> </a:t>
                      </a:r>
                      <a:r>
                        <a:rPr sz="1400" b="1" dirty="0">
                          <a:solidFill>
                            <a:schemeClr val="tx1"/>
                          </a:solidFill>
                          <a:latin typeface="Arial Nova" panose="020B0504020202020204" pitchFamily="34" charset="0"/>
                          <a:cs typeface="Montserrat"/>
                        </a:rPr>
                        <a:t>to</a:t>
                      </a:r>
                      <a:r>
                        <a:rPr sz="1400" b="1" spc="65" dirty="0">
                          <a:solidFill>
                            <a:schemeClr val="tx1"/>
                          </a:solidFill>
                          <a:latin typeface="Arial Nova" panose="020B0504020202020204" pitchFamily="34" charset="0"/>
                          <a:cs typeface="Montserrat"/>
                        </a:rPr>
                        <a:t> </a:t>
                      </a:r>
                      <a:r>
                        <a:rPr sz="1400" b="1" spc="-50" dirty="0">
                          <a:solidFill>
                            <a:schemeClr val="tx1"/>
                          </a:solidFill>
                          <a:latin typeface="Arial Nova" panose="020B0504020202020204" pitchFamily="34" charset="0"/>
                          <a:cs typeface="Montserrat"/>
                        </a:rPr>
                        <a:t>5</a:t>
                      </a:r>
                      <a:endParaRPr sz="1400" dirty="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rgbClr val="A4A4A4">
                        <a:alpha val="19999"/>
                      </a:srgbClr>
                    </a:solidFill>
                  </a:tcPr>
                </a:tc>
                <a:tc>
                  <a:txBody>
                    <a:bodyPr/>
                    <a:lstStyle/>
                    <a:p>
                      <a:pPr>
                        <a:lnSpc>
                          <a:spcPct val="100000"/>
                        </a:lnSpc>
                      </a:pPr>
                      <a:endParaRPr sz="1200" dirty="0">
                        <a:solidFill>
                          <a:schemeClr val="tx1"/>
                        </a:solidFill>
                        <a:latin typeface="Arial Nova" panose="020B0504020202020204" pitchFamily="34" charset="0"/>
                        <a:cs typeface="Times New Roman"/>
                      </a:endParaRPr>
                    </a:p>
                  </a:txBody>
                  <a:tcPr marL="0" marR="0" marT="0" marB="0">
                    <a:lnL w="6350" cap="flat" cmpd="sng" algn="ctr">
                      <a:solidFill>
                        <a:schemeClr val="bg1">
                          <a:lumMod val="65000"/>
                        </a:schemeClr>
                      </a:solidFill>
                      <a:prstDash val="solid"/>
                      <a:round/>
                      <a:headEnd type="none" w="med" len="med"/>
                      <a:tailEnd type="none" w="med" len="med"/>
                    </a:lnL>
                    <a:solidFill>
                      <a:srgbClr val="A4A4A4">
                        <a:alpha val="19999"/>
                      </a:srgbClr>
                    </a:solidFill>
                  </a:tcPr>
                </a:tc>
                <a:extLst>
                  <a:ext uri="{0D108BD9-81ED-4DB2-BD59-A6C34878D82A}">
                    <a16:rowId xmlns:a16="http://schemas.microsoft.com/office/drawing/2014/main" val="10005"/>
                  </a:ext>
                </a:extLst>
              </a:tr>
              <a:tr h="384810">
                <a:tc>
                  <a:txBody>
                    <a:bodyPr/>
                    <a:lstStyle/>
                    <a:p>
                      <a:pPr marR="95885" algn="ctr">
                        <a:lnSpc>
                          <a:spcPct val="100000"/>
                        </a:lnSpc>
                        <a:spcBef>
                          <a:spcPts val="605"/>
                        </a:spcBef>
                      </a:pPr>
                      <a:r>
                        <a:rPr sz="1400" b="1" dirty="0">
                          <a:solidFill>
                            <a:schemeClr val="tx1"/>
                          </a:solidFill>
                          <a:latin typeface="Arial Nova" panose="020B0504020202020204" pitchFamily="34" charset="0"/>
                          <a:cs typeface="Montserrat"/>
                        </a:rPr>
                        <a:t>Amorphous</a:t>
                      </a:r>
                      <a:r>
                        <a:rPr sz="1400" b="1" spc="265" dirty="0">
                          <a:solidFill>
                            <a:schemeClr val="tx1"/>
                          </a:solidFill>
                          <a:latin typeface="Arial Nova" panose="020B0504020202020204" pitchFamily="34" charset="0"/>
                          <a:cs typeface="Montserrat"/>
                        </a:rPr>
                        <a:t> </a:t>
                      </a:r>
                      <a:r>
                        <a:rPr sz="1400" b="1" spc="-10" dirty="0">
                          <a:solidFill>
                            <a:schemeClr val="tx1"/>
                          </a:solidFill>
                          <a:latin typeface="Arial Nova" panose="020B0504020202020204" pitchFamily="34" charset="0"/>
                          <a:cs typeface="Montserrat"/>
                        </a:rPr>
                        <a:t>Crystals</a:t>
                      </a:r>
                      <a:endParaRPr sz="1400">
                        <a:solidFill>
                          <a:schemeClr val="tx1"/>
                        </a:solidFill>
                        <a:latin typeface="Arial Nova" panose="020B0504020202020204" pitchFamily="34" charset="0"/>
                        <a:cs typeface="Montserrat"/>
                      </a:endParaRPr>
                    </a:p>
                  </a:txBody>
                  <a:tcPr marL="0" marR="0" marT="76835" marB="0">
                    <a:lnR w="6350" cap="flat" cmpd="sng" algn="ctr">
                      <a:solidFill>
                        <a:schemeClr val="bg1">
                          <a:lumMod val="65000"/>
                        </a:schemeClr>
                      </a:solidFill>
                      <a:prstDash val="solid"/>
                      <a:round/>
                      <a:headEnd type="none" w="med" len="med"/>
                      <a:tailEnd type="none" w="med" len="med"/>
                    </a:lnR>
                    <a:lnB w="12700">
                      <a:solidFill>
                        <a:srgbClr val="A4A4A4"/>
                      </a:solidFill>
                      <a:prstDash val="solid"/>
                    </a:lnB>
                  </a:tcPr>
                </a:tc>
                <a:tc>
                  <a:txBody>
                    <a:bodyPr/>
                    <a:lstStyle/>
                    <a:p>
                      <a:pPr marL="44450" algn="ctr">
                        <a:lnSpc>
                          <a:spcPct val="100000"/>
                        </a:lnSpc>
                        <a:spcBef>
                          <a:spcPts val="605"/>
                        </a:spcBef>
                      </a:pPr>
                      <a:r>
                        <a:rPr sz="1400" dirty="0">
                          <a:solidFill>
                            <a:schemeClr val="tx1"/>
                          </a:solidFill>
                          <a:latin typeface="Arial Nova" panose="020B0504020202020204" pitchFamily="34" charset="0"/>
                          <a:cs typeface="Montserrat"/>
                        </a:rPr>
                        <a:t>&lt;MOD</a:t>
                      </a:r>
                      <a:r>
                        <a:rPr sz="1400" spc="-70" dirty="0">
                          <a:solidFill>
                            <a:schemeClr val="tx1"/>
                          </a:solidFill>
                          <a:latin typeface="Arial Nova" panose="020B0504020202020204" pitchFamily="34" charset="0"/>
                          <a:cs typeface="Montserrat"/>
                        </a:rPr>
                        <a:t> </a:t>
                      </a:r>
                      <a:r>
                        <a:rPr sz="1400" spc="-25" dirty="0">
                          <a:solidFill>
                            <a:schemeClr val="tx1"/>
                          </a:solidFill>
                          <a:latin typeface="Arial Nova" panose="020B0504020202020204" pitchFamily="34" charset="0"/>
                          <a:cs typeface="Montserrat"/>
                        </a:rPr>
                        <a:t>HPF</a:t>
                      </a:r>
                      <a:endParaRPr sz="140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a:solidFill>
                        <a:srgbClr val="A4A4A4"/>
                      </a:solidFill>
                      <a:prstDash val="solid"/>
                    </a:lnB>
                  </a:tcPr>
                </a:tc>
                <a:tc>
                  <a:txBody>
                    <a:bodyPr/>
                    <a:lstStyle/>
                    <a:p>
                      <a:pPr marL="70485" algn="ctr">
                        <a:lnSpc>
                          <a:spcPct val="100000"/>
                        </a:lnSpc>
                        <a:spcBef>
                          <a:spcPts val="605"/>
                        </a:spcBef>
                      </a:pPr>
                      <a:r>
                        <a:rPr sz="1400" b="1" spc="-20" dirty="0">
                          <a:solidFill>
                            <a:schemeClr val="tx1"/>
                          </a:solidFill>
                          <a:latin typeface="Arial Nova" panose="020B0504020202020204" pitchFamily="34" charset="0"/>
                          <a:cs typeface="Montserrat"/>
                        </a:rPr>
                        <a:t>None</a:t>
                      </a:r>
                      <a:endParaRPr sz="140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a:solidFill>
                        <a:srgbClr val="A4A4A4"/>
                      </a:solidFill>
                      <a:prstDash val="solid"/>
                    </a:lnB>
                  </a:tcPr>
                </a:tc>
                <a:tc>
                  <a:txBody>
                    <a:bodyPr/>
                    <a:lstStyle/>
                    <a:p>
                      <a:pPr marR="70485" algn="ctr">
                        <a:lnSpc>
                          <a:spcPct val="100000"/>
                        </a:lnSpc>
                        <a:spcBef>
                          <a:spcPts val="605"/>
                        </a:spcBef>
                      </a:pPr>
                      <a:r>
                        <a:rPr sz="1400" b="1" spc="10" dirty="0">
                          <a:solidFill>
                            <a:schemeClr val="tx1"/>
                          </a:solidFill>
                          <a:latin typeface="Arial Nova" panose="020B0504020202020204" pitchFamily="34" charset="0"/>
                          <a:cs typeface="Montserrat"/>
                        </a:rPr>
                        <a:t>H</a:t>
                      </a:r>
                      <a:endParaRPr sz="1400" dirty="0">
                        <a:solidFill>
                          <a:schemeClr val="tx1"/>
                        </a:solidFill>
                        <a:latin typeface="Arial Nova" panose="020B0504020202020204" pitchFamily="34" charset="0"/>
                        <a:cs typeface="Montserrat"/>
                      </a:endParaRPr>
                    </a:p>
                  </a:txBody>
                  <a:tcPr marL="0" marR="0" marT="76835" marB="0">
                    <a:lnL w="6350" cap="flat" cmpd="sng" algn="ctr">
                      <a:solidFill>
                        <a:schemeClr val="bg1">
                          <a:lumMod val="65000"/>
                        </a:schemeClr>
                      </a:solidFill>
                      <a:prstDash val="solid"/>
                      <a:round/>
                      <a:headEnd type="none" w="med" len="med"/>
                      <a:tailEnd type="none" w="med" len="med"/>
                    </a:lnL>
                    <a:lnB w="12700">
                      <a:solidFill>
                        <a:srgbClr val="A4A4A4"/>
                      </a:solidFill>
                      <a:prstDash val="solid"/>
                    </a:lnB>
                  </a:tcPr>
                </a:tc>
                <a:extLst>
                  <a:ext uri="{0D108BD9-81ED-4DB2-BD59-A6C34878D82A}">
                    <a16:rowId xmlns:a16="http://schemas.microsoft.com/office/drawing/2014/main" val="10006"/>
                  </a:ext>
                </a:extLst>
              </a:tr>
            </a:tbl>
          </a:graphicData>
        </a:graphic>
      </p:graphicFrame>
      <p:graphicFrame>
        <p:nvGraphicFramePr>
          <p:cNvPr id="10" name="object 12">
            <a:extLst>
              <a:ext uri="{FF2B5EF4-FFF2-40B4-BE49-F238E27FC236}">
                <a16:creationId xmlns:a16="http://schemas.microsoft.com/office/drawing/2014/main" id="{DA68CDE2-C5AC-2C8E-D59D-7FE39BD18964}"/>
              </a:ext>
            </a:extLst>
          </p:cNvPr>
          <p:cNvGraphicFramePr>
            <a:graphicFrameLocks noGrp="1"/>
          </p:cNvGraphicFramePr>
          <p:nvPr>
            <p:extLst>
              <p:ext uri="{D42A27DB-BD31-4B8C-83A1-F6EECF244321}">
                <p14:modId xmlns:p14="http://schemas.microsoft.com/office/powerpoint/2010/main" val="1074116896"/>
              </p:ext>
            </p:extLst>
          </p:nvPr>
        </p:nvGraphicFramePr>
        <p:xfrm>
          <a:off x="491106" y="6224401"/>
          <a:ext cx="7954831" cy="1040765"/>
        </p:xfrm>
        <a:graphic>
          <a:graphicData uri="http://schemas.openxmlformats.org/drawingml/2006/table">
            <a:tbl>
              <a:tblPr firstRow="1" bandRow="1">
                <a:tableStyleId>{2D5ABB26-0587-4C30-8999-92F81FD0307C}</a:tableStyleId>
              </a:tblPr>
              <a:tblGrid>
                <a:gridCol w="3891786">
                  <a:extLst>
                    <a:ext uri="{9D8B030D-6E8A-4147-A177-3AD203B41FA5}">
                      <a16:colId xmlns:a16="http://schemas.microsoft.com/office/drawing/2014/main" val="20000"/>
                    </a:ext>
                  </a:extLst>
                </a:gridCol>
                <a:gridCol w="4063045">
                  <a:extLst>
                    <a:ext uri="{9D8B030D-6E8A-4147-A177-3AD203B41FA5}">
                      <a16:colId xmlns:a16="http://schemas.microsoft.com/office/drawing/2014/main" val="20001"/>
                    </a:ext>
                  </a:extLst>
                </a:gridCol>
              </a:tblGrid>
              <a:tr h="338455">
                <a:tc>
                  <a:txBody>
                    <a:bodyPr/>
                    <a:lstStyle/>
                    <a:p>
                      <a:pPr marR="210185" algn="ctr">
                        <a:lnSpc>
                          <a:spcPct val="100000"/>
                        </a:lnSpc>
                        <a:spcBef>
                          <a:spcPts val="425"/>
                        </a:spcBef>
                      </a:pPr>
                      <a:r>
                        <a:rPr sz="1400" b="1" spc="-10" dirty="0">
                          <a:solidFill>
                            <a:schemeClr val="bg1"/>
                          </a:solidFill>
                          <a:latin typeface="Arial Nova" panose="020B0504020202020204" pitchFamily="34" charset="0"/>
                          <a:cs typeface="Montserrat"/>
                        </a:rPr>
                        <a:t>SAMPLE</a:t>
                      </a:r>
                      <a:endParaRPr sz="1400" dirty="0">
                        <a:solidFill>
                          <a:schemeClr val="bg1"/>
                        </a:solidFill>
                        <a:latin typeface="Arial Nova" panose="020B0504020202020204" pitchFamily="34" charset="0"/>
                        <a:cs typeface="Montserrat"/>
                      </a:endParaRPr>
                    </a:p>
                  </a:txBody>
                  <a:tcPr marL="0" marR="0" marT="53975" marB="0">
                    <a:lnR w="6350" cap="flat" cmpd="sng" algn="ctr">
                      <a:solidFill>
                        <a:schemeClr val="bg1">
                          <a:lumMod val="65000"/>
                        </a:schemeClr>
                      </a:solidFill>
                      <a:prstDash val="solid"/>
                      <a:round/>
                      <a:headEnd type="none" w="med" len="med"/>
                      <a:tailEnd type="none" w="med" len="med"/>
                    </a:lnR>
                    <a:lnT w="12700">
                      <a:solidFill>
                        <a:srgbClr val="A4A4A4"/>
                      </a:solidFill>
                      <a:prstDash val="solid"/>
                    </a:lnT>
                    <a:lnB w="12700">
                      <a:solidFill>
                        <a:srgbClr val="A4A4A4"/>
                      </a:solidFill>
                      <a:prstDash val="solid"/>
                    </a:lnB>
                    <a:solidFill>
                      <a:schemeClr val="tx2"/>
                    </a:solidFill>
                  </a:tcPr>
                </a:tc>
                <a:tc>
                  <a:txBody>
                    <a:bodyPr/>
                    <a:lstStyle/>
                    <a:p>
                      <a:pPr marR="211454" algn="ctr">
                        <a:lnSpc>
                          <a:spcPct val="100000"/>
                        </a:lnSpc>
                        <a:spcBef>
                          <a:spcPts val="425"/>
                        </a:spcBef>
                      </a:pPr>
                      <a:r>
                        <a:rPr sz="1400" b="1" spc="-10" dirty="0">
                          <a:solidFill>
                            <a:schemeClr val="bg1"/>
                          </a:solidFill>
                          <a:latin typeface="Arial Nova" panose="020B0504020202020204" pitchFamily="34" charset="0"/>
                          <a:cs typeface="Montserrat"/>
                        </a:rPr>
                        <a:t>RESULT</a:t>
                      </a:r>
                      <a:endParaRPr sz="1400" dirty="0">
                        <a:solidFill>
                          <a:schemeClr val="bg1"/>
                        </a:solidFill>
                        <a:latin typeface="Arial Nova" panose="020B0504020202020204" pitchFamily="34" charset="0"/>
                        <a:cs typeface="Montserrat"/>
                      </a:endParaRPr>
                    </a:p>
                  </a:txBody>
                  <a:tcPr marL="0" marR="0" marT="53975" marB="0">
                    <a:lnL w="6350" cap="flat" cmpd="sng" algn="ctr">
                      <a:solidFill>
                        <a:schemeClr val="bg1">
                          <a:lumMod val="65000"/>
                        </a:schemeClr>
                      </a:solidFill>
                      <a:prstDash val="solid"/>
                      <a:round/>
                      <a:headEnd type="none" w="med" len="med"/>
                      <a:tailEnd type="none" w="med" len="med"/>
                    </a:lnL>
                    <a:lnT w="12700">
                      <a:solidFill>
                        <a:srgbClr val="A4A4A4"/>
                      </a:solidFill>
                      <a:prstDash val="solid"/>
                    </a:lnT>
                    <a:lnB w="12700">
                      <a:solidFill>
                        <a:srgbClr val="A4A4A4"/>
                      </a:solidFill>
                      <a:prstDash val="solid"/>
                    </a:lnB>
                    <a:solidFill>
                      <a:schemeClr val="tx2"/>
                    </a:solidFill>
                  </a:tcPr>
                </a:tc>
                <a:extLst>
                  <a:ext uri="{0D108BD9-81ED-4DB2-BD59-A6C34878D82A}">
                    <a16:rowId xmlns:a16="http://schemas.microsoft.com/office/drawing/2014/main" val="10000"/>
                  </a:ext>
                </a:extLst>
              </a:tr>
              <a:tr h="351155">
                <a:tc>
                  <a:txBody>
                    <a:bodyPr/>
                    <a:lstStyle/>
                    <a:p>
                      <a:pPr marR="212725" algn="ctr">
                        <a:lnSpc>
                          <a:spcPct val="100000"/>
                        </a:lnSpc>
                        <a:spcBef>
                          <a:spcPts val="475"/>
                        </a:spcBef>
                      </a:pPr>
                      <a:r>
                        <a:rPr sz="1400" b="1" dirty="0">
                          <a:solidFill>
                            <a:schemeClr val="tx1"/>
                          </a:solidFill>
                          <a:latin typeface="Arial Nova" panose="020B0504020202020204" pitchFamily="34" charset="0"/>
                          <a:cs typeface="Montserrat"/>
                        </a:rPr>
                        <a:t>Organism</a:t>
                      </a:r>
                      <a:r>
                        <a:rPr sz="1400" b="1" spc="245" dirty="0">
                          <a:solidFill>
                            <a:schemeClr val="tx1"/>
                          </a:solidFill>
                          <a:latin typeface="Arial Nova" panose="020B0504020202020204" pitchFamily="34" charset="0"/>
                          <a:cs typeface="Montserrat"/>
                        </a:rPr>
                        <a:t> </a:t>
                      </a:r>
                      <a:r>
                        <a:rPr sz="1400" b="1" spc="-20" dirty="0">
                          <a:solidFill>
                            <a:schemeClr val="tx1"/>
                          </a:solidFill>
                          <a:latin typeface="Arial Nova" panose="020B0504020202020204" pitchFamily="34" charset="0"/>
                          <a:cs typeface="Montserrat"/>
                        </a:rPr>
                        <a:t>Group</a:t>
                      </a:r>
                      <a:endParaRPr sz="1400">
                        <a:solidFill>
                          <a:schemeClr val="tx1"/>
                        </a:solidFill>
                        <a:latin typeface="Arial Nova" panose="020B0504020202020204" pitchFamily="34" charset="0"/>
                        <a:cs typeface="Montserrat"/>
                      </a:endParaRPr>
                    </a:p>
                  </a:txBody>
                  <a:tcPr marL="0" marR="0" marT="60325" marB="0">
                    <a:lnR w="6350" cap="flat" cmpd="sng" algn="ctr">
                      <a:solidFill>
                        <a:schemeClr val="bg1">
                          <a:lumMod val="65000"/>
                        </a:schemeClr>
                      </a:solidFill>
                      <a:prstDash val="solid"/>
                      <a:round/>
                      <a:headEnd type="none" w="med" len="med"/>
                      <a:tailEnd type="none" w="med" len="med"/>
                    </a:lnR>
                    <a:lnT w="12700">
                      <a:solidFill>
                        <a:srgbClr val="A4A4A4"/>
                      </a:solidFill>
                      <a:prstDash val="solid"/>
                    </a:lnT>
                    <a:solidFill>
                      <a:srgbClr val="A4A4A4">
                        <a:alpha val="19999"/>
                      </a:srgbClr>
                    </a:solidFill>
                  </a:tcPr>
                </a:tc>
                <a:tc>
                  <a:txBody>
                    <a:bodyPr/>
                    <a:lstStyle/>
                    <a:p>
                      <a:pPr marR="212725" algn="ctr">
                        <a:lnSpc>
                          <a:spcPct val="100000"/>
                        </a:lnSpc>
                        <a:spcBef>
                          <a:spcPts val="475"/>
                        </a:spcBef>
                      </a:pPr>
                      <a:r>
                        <a:rPr sz="1400" spc="-10" dirty="0">
                          <a:solidFill>
                            <a:schemeClr val="tx1"/>
                          </a:solidFill>
                          <a:latin typeface="Arial Nova" panose="020B0504020202020204" pitchFamily="34" charset="0"/>
                          <a:cs typeface="Montserrat"/>
                        </a:rPr>
                        <a:t>Klebsiella</a:t>
                      </a:r>
                      <a:r>
                        <a:rPr sz="1400" spc="-65" dirty="0">
                          <a:solidFill>
                            <a:schemeClr val="tx1"/>
                          </a:solidFill>
                          <a:latin typeface="Arial Nova" panose="020B0504020202020204" pitchFamily="34" charset="0"/>
                          <a:cs typeface="Montserrat"/>
                        </a:rPr>
                        <a:t> </a:t>
                      </a:r>
                      <a:r>
                        <a:rPr sz="1400" spc="-20" dirty="0">
                          <a:solidFill>
                            <a:schemeClr val="tx1"/>
                          </a:solidFill>
                          <a:latin typeface="Arial Nova" panose="020B0504020202020204" pitchFamily="34" charset="0"/>
                          <a:cs typeface="Montserrat"/>
                        </a:rPr>
                        <a:t>spp.</a:t>
                      </a:r>
                      <a:endParaRPr sz="1400" dirty="0">
                        <a:solidFill>
                          <a:schemeClr val="tx1"/>
                        </a:solidFill>
                        <a:latin typeface="Arial Nova" panose="020B0504020202020204" pitchFamily="34" charset="0"/>
                        <a:cs typeface="Montserrat"/>
                      </a:endParaRPr>
                    </a:p>
                  </a:txBody>
                  <a:tcPr marL="0" marR="0" marT="60325" marB="0">
                    <a:lnL w="6350" cap="flat" cmpd="sng" algn="ctr">
                      <a:solidFill>
                        <a:schemeClr val="bg1">
                          <a:lumMod val="65000"/>
                        </a:schemeClr>
                      </a:solidFill>
                      <a:prstDash val="solid"/>
                      <a:round/>
                      <a:headEnd type="none" w="med" len="med"/>
                      <a:tailEnd type="none" w="med" len="med"/>
                    </a:lnL>
                    <a:lnT w="12700">
                      <a:solidFill>
                        <a:srgbClr val="A4A4A4"/>
                      </a:solidFill>
                      <a:prstDash val="solid"/>
                    </a:lnT>
                    <a:solidFill>
                      <a:srgbClr val="A4A4A4">
                        <a:alpha val="19999"/>
                      </a:srgbClr>
                    </a:solidFill>
                  </a:tcPr>
                </a:tc>
                <a:extLst>
                  <a:ext uri="{0D108BD9-81ED-4DB2-BD59-A6C34878D82A}">
                    <a16:rowId xmlns:a16="http://schemas.microsoft.com/office/drawing/2014/main" val="10001"/>
                  </a:ext>
                </a:extLst>
              </a:tr>
              <a:tr h="351155">
                <a:tc>
                  <a:txBody>
                    <a:bodyPr/>
                    <a:lstStyle/>
                    <a:p>
                      <a:pPr marR="212090" algn="ctr">
                        <a:lnSpc>
                          <a:spcPct val="100000"/>
                        </a:lnSpc>
                        <a:spcBef>
                          <a:spcPts val="475"/>
                        </a:spcBef>
                      </a:pPr>
                      <a:r>
                        <a:rPr sz="1400" b="1" dirty="0">
                          <a:solidFill>
                            <a:schemeClr val="tx1"/>
                          </a:solidFill>
                          <a:latin typeface="Arial Nova" panose="020B0504020202020204" pitchFamily="34" charset="0"/>
                          <a:cs typeface="Montserrat"/>
                        </a:rPr>
                        <a:t>Sample</a:t>
                      </a:r>
                      <a:r>
                        <a:rPr sz="1400" b="1" spc="165" dirty="0">
                          <a:solidFill>
                            <a:schemeClr val="tx1"/>
                          </a:solidFill>
                          <a:latin typeface="Arial Nova" panose="020B0504020202020204" pitchFamily="34" charset="0"/>
                          <a:cs typeface="Montserrat"/>
                        </a:rPr>
                        <a:t> </a:t>
                      </a:r>
                      <a:r>
                        <a:rPr sz="1400" b="1" spc="-20" dirty="0">
                          <a:solidFill>
                            <a:schemeClr val="tx1"/>
                          </a:solidFill>
                          <a:latin typeface="Arial Nova" panose="020B0504020202020204" pitchFamily="34" charset="0"/>
                          <a:cs typeface="Montserrat"/>
                        </a:rPr>
                        <a:t>Type</a:t>
                      </a:r>
                      <a:endParaRPr sz="1400">
                        <a:solidFill>
                          <a:schemeClr val="tx1"/>
                        </a:solidFill>
                        <a:latin typeface="Arial Nova" panose="020B0504020202020204" pitchFamily="34" charset="0"/>
                        <a:cs typeface="Montserrat"/>
                      </a:endParaRPr>
                    </a:p>
                  </a:txBody>
                  <a:tcPr marL="0" marR="0" marT="60325" marB="0">
                    <a:lnR w="6350" cap="flat" cmpd="sng" algn="ctr">
                      <a:solidFill>
                        <a:schemeClr val="bg1">
                          <a:lumMod val="65000"/>
                        </a:schemeClr>
                      </a:solidFill>
                      <a:prstDash val="solid"/>
                      <a:round/>
                      <a:headEnd type="none" w="med" len="med"/>
                      <a:tailEnd type="none" w="med" len="med"/>
                    </a:lnR>
                    <a:lnB w="12700">
                      <a:solidFill>
                        <a:srgbClr val="A4A4A4"/>
                      </a:solidFill>
                      <a:prstDash val="solid"/>
                    </a:lnB>
                  </a:tcPr>
                </a:tc>
                <a:tc>
                  <a:txBody>
                    <a:bodyPr/>
                    <a:lstStyle/>
                    <a:p>
                      <a:pPr marR="213360" algn="ctr">
                        <a:lnSpc>
                          <a:spcPct val="100000"/>
                        </a:lnSpc>
                        <a:spcBef>
                          <a:spcPts val="475"/>
                        </a:spcBef>
                      </a:pPr>
                      <a:r>
                        <a:rPr sz="1400" dirty="0">
                          <a:solidFill>
                            <a:schemeClr val="tx1"/>
                          </a:solidFill>
                          <a:latin typeface="Arial Nova" panose="020B0504020202020204" pitchFamily="34" charset="0"/>
                          <a:cs typeface="Montserrat"/>
                        </a:rPr>
                        <a:t>Blood</a:t>
                      </a:r>
                      <a:r>
                        <a:rPr sz="1400" spc="-55" dirty="0">
                          <a:solidFill>
                            <a:schemeClr val="tx1"/>
                          </a:solidFill>
                          <a:latin typeface="Arial Nova" panose="020B0504020202020204" pitchFamily="34" charset="0"/>
                          <a:cs typeface="Montserrat"/>
                        </a:rPr>
                        <a:t> </a:t>
                      </a:r>
                      <a:r>
                        <a:rPr sz="1400" spc="-10" dirty="0">
                          <a:solidFill>
                            <a:schemeClr val="tx1"/>
                          </a:solidFill>
                          <a:latin typeface="Arial Nova" panose="020B0504020202020204" pitchFamily="34" charset="0"/>
                          <a:cs typeface="Montserrat"/>
                        </a:rPr>
                        <a:t>Culture</a:t>
                      </a:r>
                      <a:endParaRPr sz="1400" dirty="0">
                        <a:solidFill>
                          <a:schemeClr val="tx1"/>
                        </a:solidFill>
                        <a:latin typeface="Arial Nova" panose="020B0504020202020204" pitchFamily="34" charset="0"/>
                        <a:cs typeface="Montserrat"/>
                      </a:endParaRPr>
                    </a:p>
                  </a:txBody>
                  <a:tcPr marL="0" marR="0" marT="60325" marB="0">
                    <a:lnL w="6350" cap="flat" cmpd="sng" algn="ctr">
                      <a:solidFill>
                        <a:schemeClr val="bg1">
                          <a:lumMod val="65000"/>
                        </a:schemeClr>
                      </a:solidFill>
                      <a:prstDash val="solid"/>
                      <a:round/>
                      <a:headEnd type="none" w="med" len="med"/>
                      <a:tailEnd type="none" w="med" len="med"/>
                    </a:lnL>
                    <a:lnB w="12700">
                      <a:solidFill>
                        <a:srgbClr val="A4A4A4"/>
                      </a:solidFill>
                      <a:prstDash val="solid"/>
                    </a:lnB>
                  </a:tcPr>
                </a:tc>
                <a:extLst>
                  <a:ext uri="{0D108BD9-81ED-4DB2-BD59-A6C34878D82A}">
                    <a16:rowId xmlns:a16="http://schemas.microsoft.com/office/drawing/2014/main" val="10002"/>
                  </a:ext>
                </a:extLst>
              </a:tr>
            </a:tbl>
          </a:graphicData>
        </a:graphic>
      </p:graphicFrame>
      <p:sp>
        <p:nvSpPr>
          <p:cNvPr id="11" name="object 13">
            <a:extLst>
              <a:ext uri="{FF2B5EF4-FFF2-40B4-BE49-F238E27FC236}">
                <a16:creationId xmlns:a16="http://schemas.microsoft.com/office/drawing/2014/main" id="{FE8A755B-07F1-03AC-E1EA-CB67D517E87A}"/>
              </a:ext>
            </a:extLst>
          </p:cNvPr>
          <p:cNvSpPr txBox="1"/>
          <p:nvPr/>
        </p:nvSpPr>
        <p:spPr>
          <a:xfrm>
            <a:off x="446240" y="5227982"/>
            <a:ext cx="6441244" cy="702115"/>
          </a:xfrm>
          <a:prstGeom prst="rect">
            <a:avLst/>
          </a:prstGeom>
        </p:spPr>
        <p:txBody>
          <a:bodyPr vert="horz" wrap="square" lIns="0" tIns="12065" rIns="0" bIns="0" rtlCol="0">
            <a:spAutoFit/>
          </a:bodyPr>
          <a:lstStyle/>
          <a:p>
            <a:pPr marL="12700">
              <a:lnSpc>
                <a:spcPct val="100000"/>
              </a:lnSpc>
              <a:spcBef>
                <a:spcPts val="95"/>
              </a:spcBef>
            </a:pPr>
            <a:r>
              <a:rPr sz="2800" b="1" dirty="0">
                <a:solidFill>
                  <a:schemeClr val="tx1"/>
                </a:solidFill>
                <a:latin typeface="Arial Nova" panose="020B0504020202020204" pitchFamily="34" charset="0"/>
                <a:cs typeface="Montserrat SemiBold"/>
              </a:rPr>
              <a:t>Additional</a:t>
            </a:r>
            <a:r>
              <a:rPr sz="2800" b="1" spc="-110" dirty="0">
                <a:solidFill>
                  <a:schemeClr val="tx1"/>
                </a:solidFill>
                <a:latin typeface="Arial Nova" panose="020B0504020202020204" pitchFamily="34" charset="0"/>
                <a:cs typeface="Montserrat SemiBold"/>
              </a:rPr>
              <a:t> </a:t>
            </a:r>
            <a:r>
              <a:rPr sz="2800" b="1" dirty="0">
                <a:solidFill>
                  <a:schemeClr val="tx1"/>
                </a:solidFill>
                <a:latin typeface="Arial Nova" panose="020B0504020202020204" pitchFamily="34" charset="0"/>
                <a:cs typeface="Montserrat SemiBold"/>
              </a:rPr>
              <a:t>Lab</a:t>
            </a:r>
            <a:r>
              <a:rPr sz="2800" b="1" spc="-95" dirty="0">
                <a:solidFill>
                  <a:schemeClr val="tx1"/>
                </a:solidFill>
                <a:latin typeface="Arial Nova" panose="020B0504020202020204" pitchFamily="34" charset="0"/>
                <a:cs typeface="Montserrat SemiBold"/>
              </a:rPr>
              <a:t> </a:t>
            </a:r>
            <a:r>
              <a:rPr sz="2800" b="1" spc="-10" dirty="0">
                <a:solidFill>
                  <a:schemeClr val="tx1"/>
                </a:solidFill>
                <a:latin typeface="Arial Nova" panose="020B0504020202020204" pitchFamily="34" charset="0"/>
                <a:cs typeface="Montserrat SemiBold"/>
              </a:rPr>
              <a:t>Results</a:t>
            </a:r>
            <a:endParaRPr sz="2800" dirty="0">
              <a:solidFill>
                <a:schemeClr val="tx1"/>
              </a:solidFill>
              <a:latin typeface="Arial Nova" panose="020B0504020202020204" pitchFamily="34" charset="0"/>
              <a:cs typeface="Montserrat SemiBold"/>
            </a:endParaRPr>
          </a:p>
          <a:p>
            <a:pPr marL="12700">
              <a:lnSpc>
                <a:spcPct val="100000"/>
              </a:lnSpc>
              <a:spcBef>
                <a:spcPts val="85"/>
              </a:spcBef>
            </a:pPr>
            <a:r>
              <a:rPr sz="1600" b="1" dirty="0">
                <a:solidFill>
                  <a:schemeClr val="tx1"/>
                </a:solidFill>
                <a:latin typeface="Arial Nova" panose="020B0504020202020204" pitchFamily="34" charset="0"/>
                <a:cs typeface="Montserrat SemiBold"/>
              </a:rPr>
              <a:t>Microbiology</a:t>
            </a:r>
            <a:r>
              <a:rPr sz="1600" b="1" spc="-80" dirty="0">
                <a:solidFill>
                  <a:schemeClr val="tx1"/>
                </a:solidFill>
                <a:latin typeface="Arial Nova" panose="020B0504020202020204" pitchFamily="34" charset="0"/>
                <a:cs typeface="Montserrat SemiBold"/>
              </a:rPr>
              <a:t> </a:t>
            </a:r>
            <a:r>
              <a:rPr sz="1600" b="1" spc="-10" dirty="0">
                <a:solidFill>
                  <a:schemeClr val="tx1"/>
                </a:solidFill>
                <a:latin typeface="Arial Nova" panose="020B0504020202020204" pitchFamily="34" charset="0"/>
                <a:cs typeface="Montserrat SemiBold"/>
              </a:rPr>
              <a:t>Results</a:t>
            </a:r>
            <a:endParaRPr sz="1600" dirty="0">
              <a:solidFill>
                <a:schemeClr val="tx1"/>
              </a:solidFill>
              <a:latin typeface="Arial Nova" panose="020B0504020202020204" pitchFamily="34" charset="0"/>
              <a:cs typeface="Montserrat SemiBold"/>
            </a:endParaRPr>
          </a:p>
        </p:txBody>
      </p:sp>
      <p:sp>
        <p:nvSpPr>
          <p:cNvPr id="12" name="object 13">
            <a:extLst>
              <a:ext uri="{FF2B5EF4-FFF2-40B4-BE49-F238E27FC236}">
                <a16:creationId xmlns:a16="http://schemas.microsoft.com/office/drawing/2014/main" id="{6ADA7073-9E00-9EA3-5C02-E29D7AFEF900}"/>
              </a:ext>
            </a:extLst>
          </p:cNvPr>
          <p:cNvSpPr txBox="1"/>
          <p:nvPr/>
        </p:nvSpPr>
        <p:spPr>
          <a:xfrm>
            <a:off x="491107" y="7419913"/>
            <a:ext cx="2360267" cy="125034"/>
          </a:xfrm>
          <a:prstGeom prst="rect">
            <a:avLst/>
          </a:prstGeom>
        </p:spPr>
        <p:txBody>
          <a:bodyPr vert="horz" wrap="square" lIns="0" tIns="1905" rIns="0" bIns="0" rtlCol="0">
            <a:spAutoFit/>
          </a:bodyPr>
          <a:lstStyle/>
          <a:p>
            <a:pPr marL="12700">
              <a:lnSpc>
                <a:spcPct val="100000"/>
              </a:lnSpc>
              <a:spcBef>
                <a:spcPts val="15"/>
              </a:spcBef>
            </a:pPr>
            <a:r>
              <a:rPr lang="en-US" sz="800" dirty="0">
                <a:solidFill>
                  <a:schemeClr val="tx1"/>
                </a:solidFill>
                <a:latin typeface="+mn-lt"/>
                <a:cs typeface="Times New Roman"/>
              </a:rPr>
              <a:t>*User-defined Normal Values </a:t>
            </a:r>
          </a:p>
        </p:txBody>
      </p:sp>
    </p:spTree>
    <p:extLst>
      <p:ext uri="{BB962C8B-B14F-4D97-AF65-F5344CB8AC3E}">
        <p14:creationId xmlns:p14="http://schemas.microsoft.com/office/powerpoint/2010/main" val="1756060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190E-A66C-02A5-33DB-FA323E2CCD7F}"/>
              </a:ext>
            </a:extLst>
          </p:cNvPr>
          <p:cNvSpPr>
            <a:spLocks noGrp="1"/>
          </p:cNvSpPr>
          <p:nvPr>
            <p:ph type="title"/>
          </p:nvPr>
        </p:nvSpPr>
        <p:spPr/>
        <p:txBody>
          <a:bodyPr/>
          <a:lstStyle/>
          <a:p>
            <a:r>
              <a:rPr lang="en-US" dirty="0"/>
              <a:t>Digital Flow Microscopy</a:t>
            </a:r>
          </a:p>
        </p:txBody>
      </p:sp>
      <p:sp>
        <p:nvSpPr>
          <p:cNvPr id="3" name="Text Placeholder 2">
            <a:extLst>
              <a:ext uri="{FF2B5EF4-FFF2-40B4-BE49-F238E27FC236}">
                <a16:creationId xmlns:a16="http://schemas.microsoft.com/office/drawing/2014/main" id="{3A5591D3-D7E2-46C7-3C69-5C94FEF0E77F}"/>
              </a:ext>
            </a:extLst>
          </p:cNvPr>
          <p:cNvSpPr>
            <a:spLocks noGrp="1"/>
          </p:cNvSpPr>
          <p:nvPr>
            <p:ph type="body" sz="quarter" idx="10"/>
          </p:nvPr>
        </p:nvSpPr>
        <p:spPr>
          <a:xfrm>
            <a:off x="490538" y="2286167"/>
            <a:ext cx="8050212" cy="1107996"/>
          </a:xfrm>
        </p:spPr>
        <p:txBody>
          <a:bodyPr/>
          <a:lstStyle/>
          <a:p>
            <a:r>
              <a:rPr lang="en-US" dirty="0"/>
              <a:t>The following particle images have been captured </a:t>
            </a:r>
            <a:br>
              <a:rPr lang="en-US" dirty="0"/>
            </a:br>
            <a:r>
              <a:rPr lang="en-US" dirty="0"/>
              <a:t>by </a:t>
            </a:r>
            <a:r>
              <a:rPr lang="en-US" dirty="0" err="1"/>
              <a:t>DxUm</a:t>
            </a:r>
            <a:r>
              <a:rPr lang="en-US" dirty="0"/>
              <a:t> microscopy series analyzer using digital flow imaging technology:</a:t>
            </a:r>
          </a:p>
        </p:txBody>
      </p:sp>
      <p:sp>
        <p:nvSpPr>
          <p:cNvPr id="4" name="Text Placeholder 3">
            <a:extLst>
              <a:ext uri="{FF2B5EF4-FFF2-40B4-BE49-F238E27FC236}">
                <a16:creationId xmlns:a16="http://schemas.microsoft.com/office/drawing/2014/main" id="{F5D58149-557D-8110-5881-8A1FACF2E5BE}"/>
              </a:ext>
            </a:extLst>
          </p:cNvPr>
          <p:cNvSpPr>
            <a:spLocks noGrp="1"/>
          </p:cNvSpPr>
          <p:nvPr>
            <p:ph type="body" sz="quarter" idx="11"/>
          </p:nvPr>
        </p:nvSpPr>
        <p:spPr>
          <a:xfrm>
            <a:off x="490538" y="312517"/>
            <a:ext cx="7954962" cy="369332"/>
          </a:xfrm>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latin typeface="Arial Nova" panose="020B0504020202020204" pitchFamily="34" charset="0"/>
                <a:cs typeface="Montserrat SemiBold"/>
              </a:rPr>
              <a:t>#1</a:t>
            </a:r>
            <a:endParaRPr lang="en-US" sz="2400" b="1" dirty="0">
              <a:latin typeface="Arial Nova" panose="020B0504020202020204" pitchFamily="34" charset="0"/>
              <a:cs typeface="Montserrat SemiBold"/>
            </a:endParaRPr>
          </a:p>
        </p:txBody>
      </p:sp>
      <p:grpSp>
        <p:nvGrpSpPr>
          <p:cNvPr id="37" name="Group 36">
            <a:extLst>
              <a:ext uri="{FF2B5EF4-FFF2-40B4-BE49-F238E27FC236}">
                <a16:creationId xmlns:a16="http://schemas.microsoft.com/office/drawing/2014/main" id="{8FC7DA49-7E05-D782-5BE1-83C0BC436ECF}"/>
              </a:ext>
            </a:extLst>
          </p:cNvPr>
          <p:cNvGrpSpPr/>
          <p:nvPr/>
        </p:nvGrpSpPr>
        <p:grpSpPr>
          <a:xfrm>
            <a:off x="490538" y="3698686"/>
            <a:ext cx="7813955" cy="959214"/>
            <a:chOff x="490538" y="3631852"/>
            <a:chExt cx="7813955" cy="959214"/>
          </a:xfrm>
        </p:grpSpPr>
        <p:sp>
          <p:nvSpPr>
            <p:cNvPr id="5" name="object 10">
              <a:extLst>
                <a:ext uri="{FF2B5EF4-FFF2-40B4-BE49-F238E27FC236}">
                  <a16:creationId xmlns:a16="http://schemas.microsoft.com/office/drawing/2014/main" id="{5C0F69FD-B454-8F0F-D1CE-39E78B4B5204}"/>
                </a:ext>
              </a:extLst>
            </p:cNvPr>
            <p:cNvSpPr txBox="1"/>
            <p:nvPr/>
          </p:nvSpPr>
          <p:spPr>
            <a:xfrm>
              <a:off x="490538" y="3631852"/>
              <a:ext cx="925671" cy="959078"/>
            </a:xfrm>
            <a:prstGeom prst="rect">
              <a:avLst/>
            </a:prstGeom>
          </p:spPr>
          <p:txBody>
            <a:bodyPr vert="horz" wrap="square" lIns="0" tIns="13335" rIns="0" bIns="0" rtlCol="0" anchor="ctr" anchorCtr="0">
              <a:noAutofit/>
            </a:bodyPr>
            <a:lstStyle/>
            <a:p>
              <a:pPr marL="12700">
                <a:lnSpc>
                  <a:spcPct val="100000"/>
                </a:lnSpc>
                <a:spcBef>
                  <a:spcPts val="105"/>
                </a:spcBef>
              </a:pPr>
              <a:r>
                <a:rPr sz="2800" b="1" spc="30" dirty="0">
                  <a:solidFill>
                    <a:schemeClr val="tx2"/>
                  </a:solidFill>
                  <a:latin typeface="Arial Nova" panose="020B0504020202020204" pitchFamily="34" charset="0"/>
                  <a:cs typeface="Montserrat"/>
                </a:rPr>
                <a:t>RBC</a:t>
              </a:r>
              <a:endParaRPr sz="2800" b="1" dirty="0">
                <a:solidFill>
                  <a:schemeClr val="tx2"/>
                </a:solidFill>
                <a:latin typeface="Arial Nova" panose="020B0504020202020204" pitchFamily="34" charset="0"/>
                <a:cs typeface="Montserrat"/>
              </a:endParaRPr>
            </a:p>
          </p:txBody>
        </p:sp>
        <p:pic>
          <p:nvPicPr>
            <p:cNvPr id="7" name="object 12">
              <a:extLst>
                <a:ext uri="{FF2B5EF4-FFF2-40B4-BE49-F238E27FC236}">
                  <a16:creationId xmlns:a16="http://schemas.microsoft.com/office/drawing/2014/main" id="{894FADCE-223C-883C-6FB2-2647525B33AC}"/>
                </a:ext>
              </a:extLst>
            </p:cNvPr>
            <p:cNvPicPr/>
            <p:nvPr/>
          </p:nvPicPr>
          <p:blipFill>
            <a:blip r:embed="rId2" cstate="print"/>
            <a:stretch>
              <a:fillRect/>
            </a:stretch>
          </p:blipFill>
          <p:spPr>
            <a:xfrm>
              <a:off x="4197350" y="3635868"/>
              <a:ext cx="962024" cy="955063"/>
            </a:xfrm>
            <a:prstGeom prst="rect">
              <a:avLst/>
            </a:prstGeom>
          </p:spPr>
        </p:pic>
        <p:pic>
          <p:nvPicPr>
            <p:cNvPr id="9" name="object 14">
              <a:extLst>
                <a:ext uri="{FF2B5EF4-FFF2-40B4-BE49-F238E27FC236}">
                  <a16:creationId xmlns:a16="http://schemas.microsoft.com/office/drawing/2014/main" id="{BCB6F10C-6C8A-C8FA-54FF-7A1C63F73998}"/>
                </a:ext>
              </a:extLst>
            </p:cNvPr>
            <p:cNvPicPr/>
            <p:nvPr/>
          </p:nvPicPr>
          <p:blipFill>
            <a:blip r:embed="rId3" cstate="print"/>
            <a:stretch>
              <a:fillRect/>
            </a:stretch>
          </p:blipFill>
          <p:spPr>
            <a:xfrm>
              <a:off x="5268581" y="3635868"/>
              <a:ext cx="906025" cy="951233"/>
            </a:xfrm>
            <a:prstGeom prst="rect">
              <a:avLst/>
            </a:prstGeom>
          </p:spPr>
        </p:pic>
        <p:pic>
          <p:nvPicPr>
            <p:cNvPr id="10" name="object 15">
              <a:extLst>
                <a:ext uri="{FF2B5EF4-FFF2-40B4-BE49-F238E27FC236}">
                  <a16:creationId xmlns:a16="http://schemas.microsoft.com/office/drawing/2014/main" id="{02DF4561-D93D-1EF9-4337-EF949DE743D7}"/>
                </a:ext>
              </a:extLst>
            </p:cNvPr>
            <p:cNvPicPr/>
            <p:nvPr/>
          </p:nvPicPr>
          <p:blipFill>
            <a:blip r:embed="rId4" cstate="print"/>
            <a:stretch>
              <a:fillRect/>
            </a:stretch>
          </p:blipFill>
          <p:spPr>
            <a:xfrm>
              <a:off x="6283827" y="3635868"/>
              <a:ext cx="975385" cy="955062"/>
            </a:xfrm>
            <a:prstGeom prst="rect">
              <a:avLst/>
            </a:prstGeom>
          </p:spPr>
        </p:pic>
        <p:pic>
          <p:nvPicPr>
            <p:cNvPr id="11" name="object 16">
              <a:extLst>
                <a:ext uri="{FF2B5EF4-FFF2-40B4-BE49-F238E27FC236}">
                  <a16:creationId xmlns:a16="http://schemas.microsoft.com/office/drawing/2014/main" id="{D22337EE-18F0-E786-0217-5E9FCCF81F1A}"/>
                </a:ext>
              </a:extLst>
            </p:cNvPr>
            <p:cNvPicPr/>
            <p:nvPr/>
          </p:nvPicPr>
          <p:blipFill>
            <a:blip r:embed="rId5" cstate="print"/>
            <a:stretch>
              <a:fillRect/>
            </a:stretch>
          </p:blipFill>
          <p:spPr>
            <a:xfrm>
              <a:off x="3093734" y="3636003"/>
              <a:ext cx="971685" cy="955063"/>
            </a:xfrm>
            <a:prstGeom prst="rect">
              <a:avLst/>
            </a:prstGeom>
          </p:spPr>
        </p:pic>
        <p:pic>
          <p:nvPicPr>
            <p:cNvPr id="12" name="object 17">
              <a:extLst>
                <a:ext uri="{FF2B5EF4-FFF2-40B4-BE49-F238E27FC236}">
                  <a16:creationId xmlns:a16="http://schemas.microsoft.com/office/drawing/2014/main" id="{E96AEAF8-A83A-6CAF-1D69-A6D41ADC9D62}"/>
                </a:ext>
              </a:extLst>
            </p:cNvPr>
            <p:cNvPicPr/>
            <p:nvPr/>
          </p:nvPicPr>
          <p:blipFill>
            <a:blip r:embed="rId6" cstate="print"/>
            <a:stretch>
              <a:fillRect/>
            </a:stretch>
          </p:blipFill>
          <p:spPr>
            <a:xfrm>
              <a:off x="7380446" y="3632643"/>
              <a:ext cx="924047" cy="951233"/>
            </a:xfrm>
            <a:prstGeom prst="rect">
              <a:avLst/>
            </a:prstGeom>
          </p:spPr>
        </p:pic>
        <p:pic>
          <p:nvPicPr>
            <p:cNvPr id="13" name="object 18">
              <a:extLst>
                <a:ext uri="{FF2B5EF4-FFF2-40B4-BE49-F238E27FC236}">
                  <a16:creationId xmlns:a16="http://schemas.microsoft.com/office/drawing/2014/main" id="{C33AEAC6-9CE2-3586-477A-24E429A58C6C}"/>
                </a:ext>
              </a:extLst>
            </p:cNvPr>
            <p:cNvPicPr/>
            <p:nvPr/>
          </p:nvPicPr>
          <p:blipFill>
            <a:blip r:embed="rId7" cstate="print"/>
            <a:stretch>
              <a:fillRect/>
            </a:stretch>
          </p:blipFill>
          <p:spPr>
            <a:xfrm>
              <a:off x="2018401" y="3638247"/>
              <a:ext cx="950007" cy="952684"/>
            </a:xfrm>
            <a:prstGeom prst="rect">
              <a:avLst/>
            </a:prstGeom>
          </p:spPr>
        </p:pic>
      </p:grpSp>
      <p:grpSp>
        <p:nvGrpSpPr>
          <p:cNvPr id="38" name="Group 37">
            <a:extLst>
              <a:ext uri="{FF2B5EF4-FFF2-40B4-BE49-F238E27FC236}">
                <a16:creationId xmlns:a16="http://schemas.microsoft.com/office/drawing/2014/main" id="{2B58C86C-A683-9BB1-20C9-2090D4A6BCEA}"/>
              </a:ext>
            </a:extLst>
          </p:cNvPr>
          <p:cNvGrpSpPr/>
          <p:nvPr/>
        </p:nvGrpSpPr>
        <p:grpSpPr>
          <a:xfrm>
            <a:off x="489374" y="5247673"/>
            <a:ext cx="7815119" cy="921511"/>
            <a:chOff x="489374" y="5120032"/>
            <a:chExt cx="7815119" cy="921511"/>
          </a:xfrm>
        </p:grpSpPr>
        <p:sp>
          <p:nvSpPr>
            <p:cNvPr id="16" name="object 22">
              <a:extLst>
                <a:ext uri="{FF2B5EF4-FFF2-40B4-BE49-F238E27FC236}">
                  <a16:creationId xmlns:a16="http://schemas.microsoft.com/office/drawing/2014/main" id="{00D3C7AF-3F00-7096-9291-6A17E5041910}"/>
                </a:ext>
              </a:extLst>
            </p:cNvPr>
            <p:cNvSpPr txBox="1"/>
            <p:nvPr/>
          </p:nvSpPr>
          <p:spPr>
            <a:xfrm>
              <a:off x="489374" y="5120032"/>
              <a:ext cx="1093615" cy="901519"/>
            </a:xfrm>
            <a:prstGeom prst="rect">
              <a:avLst/>
            </a:prstGeom>
          </p:spPr>
          <p:txBody>
            <a:bodyPr vert="horz" wrap="square" lIns="0" tIns="13335" rIns="0" bIns="0" rtlCol="0" anchor="ctr" anchorCtr="0">
              <a:noAutofit/>
            </a:bodyPr>
            <a:lstStyle/>
            <a:p>
              <a:pPr marL="12700">
                <a:lnSpc>
                  <a:spcPct val="100000"/>
                </a:lnSpc>
                <a:spcBef>
                  <a:spcPts val="105"/>
                </a:spcBef>
              </a:pPr>
              <a:r>
                <a:rPr sz="2800" b="1" spc="120" dirty="0">
                  <a:solidFill>
                    <a:schemeClr val="tx2"/>
                  </a:solidFill>
                  <a:latin typeface="Arial Nova" panose="020B0504020202020204" pitchFamily="34" charset="0"/>
                  <a:cs typeface="Montserrat"/>
                </a:rPr>
                <a:t>WBC</a:t>
              </a:r>
              <a:endParaRPr sz="2800" b="1" dirty="0">
                <a:solidFill>
                  <a:schemeClr val="tx2"/>
                </a:solidFill>
                <a:latin typeface="Arial Nova" panose="020B0504020202020204" pitchFamily="34" charset="0"/>
                <a:cs typeface="Montserrat"/>
              </a:endParaRPr>
            </a:p>
          </p:txBody>
        </p:sp>
        <p:pic>
          <p:nvPicPr>
            <p:cNvPr id="18" name="object 24">
              <a:extLst>
                <a:ext uri="{FF2B5EF4-FFF2-40B4-BE49-F238E27FC236}">
                  <a16:creationId xmlns:a16="http://schemas.microsoft.com/office/drawing/2014/main" id="{27FB6862-48CB-250E-32E0-3F87C978A9BA}"/>
                </a:ext>
              </a:extLst>
            </p:cNvPr>
            <p:cNvPicPr/>
            <p:nvPr/>
          </p:nvPicPr>
          <p:blipFill>
            <a:blip r:embed="rId8" cstate="print"/>
            <a:stretch>
              <a:fillRect/>
            </a:stretch>
          </p:blipFill>
          <p:spPr>
            <a:xfrm>
              <a:off x="7380445" y="5120032"/>
              <a:ext cx="924048" cy="893273"/>
            </a:xfrm>
            <a:prstGeom prst="rect">
              <a:avLst/>
            </a:prstGeom>
          </p:spPr>
        </p:pic>
        <p:pic>
          <p:nvPicPr>
            <p:cNvPr id="20" name="object 26">
              <a:extLst>
                <a:ext uri="{FF2B5EF4-FFF2-40B4-BE49-F238E27FC236}">
                  <a16:creationId xmlns:a16="http://schemas.microsoft.com/office/drawing/2014/main" id="{3330528E-6CD9-5722-A347-3D74B454377A}"/>
                </a:ext>
              </a:extLst>
            </p:cNvPr>
            <p:cNvPicPr/>
            <p:nvPr/>
          </p:nvPicPr>
          <p:blipFill>
            <a:blip r:embed="rId9" cstate="print"/>
            <a:stretch>
              <a:fillRect/>
            </a:stretch>
          </p:blipFill>
          <p:spPr>
            <a:xfrm>
              <a:off x="4197350" y="5128274"/>
              <a:ext cx="962206" cy="893278"/>
            </a:xfrm>
            <a:prstGeom prst="rect">
              <a:avLst/>
            </a:prstGeom>
          </p:spPr>
        </p:pic>
        <p:pic>
          <p:nvPicPr>
            <p:cNvPr id="21" name="object 27">
              <a:extLst>
                <a:ext uri="{FF2B5EF4-FFF2-40B4-BE49-F238E27FC236}">
                  <a16:creationId xmlns:a16="http://schemas.microsoft.com/office/drawing/2014/main" id="{C4D61E3C-1A80-8293-9D6B-997BE66BFA95}"/>
                </a:ext>
              </a:extLst>
            </p:cNvPr>
            <p:cNvPicPr/>
            <p:nvPr/>
          </p:nvPicPr>
          <p:blipFill>
            <a:blip r:embed="rId10" cstate="print"/>
            <a:stretch>
              <a:fillRect/>
            </a:stretch>
          </p:blipFill>
          <p:spPr>
            <a:xfrm>
              <a:off x="5268581" y="5120032"/>
              <a:ext cx="909062" cy="893273"/>
            </a:xfrm>
            <a:prstGeom prst="rect">
              <a:avLst/>
            </a:prstGeom>
          </p:spPr>
        </p:pic>
        <p:pic>
          <p:nvPicPr>
            <p:cNvPr id="22" name="object 28">
              <a:extLst>
                <a:ext uri="{FF2B5EF4-FFF2-40B4-BE49-F238E27FC236}">
                  <a16:creationId xmlns:a16="http://schemas.microsoft.com/office/drawing/2014/main" id="{44294637-ABEF-6F3D-62BB-661FD6FCBCB7}"/>
                </a:ext>
              </a:extLst>
            </p:cNvPr>
            <p:cNvPicPr/>
            <p:nvPr/>
          </p:nvPicPr>
          <p:blipFill>
            <a:blip r:embed="rId11" cstate="print"/>
            <a:stretch>
              <a:fillRect/>
            </a:stretch>
          </p:blipFill>
          <p:spPr>
            <a:xfrm>
              <a:off x="6282487" y="5120033"/>
              <a:ext cx="975385" cy="914374"/>
            </a:xfrm>
            <a:prstGeom prst="rect">
              <a:avLst/>
            </a:prstGeom>
          </p:spPr>
        </p:pic>
        <p:pic>
          <p:nvPicPr>
            <p:cNvPr id="23" name="object 29">
              <a:extLst>
                <a:ext uri="{FF2B5EF4-FFF2-40B4-BE49-F238E27FC236}">
                  <a16:creationId xmlns:a16="http://schemas.microsoft.com/office/drawing/2014/main" id="{BC4D6B5C-DC38-5165-200C-922A3F5AAB4E}"/>
                </a:ext>
              </a:extLst>
            </p:cNvPr>
            <p:cNvPicPr/>
            <p:nvPr/>
          </p:nvPicPr>
          <p:blipFill>
            <a:blip r:embed="rId12" cstate="print"/>
            <a:stretch>
              <a:fillRect/>
            </a:stretch>
          </p:blipFill>
          <p:spPr>
            <a:xfrm>
              <a:off x="3093734" y="5120032"/>
              <a:ext cx="968737" cy="921511"/>
            </a:xfrm>
            <a:prstGeom prst="rect">
              <a:avLst/>
            </a:prstGeom>
          </p:spPr>
        </p:pic>
        <p:pic>
          <p:nvPicPr>
            <p:cNvPr id="24" name="object 30">
              <a:extLst>
                <a:ext uri="{FF2B5EF4-FFF2-40B4-BE49-F238E27FC236}">
                  <a16:creationId xmlns:a16="http://schemas.microsoft.com/office/drawing/2014/main" id="{BE860EAD-21F2-1521-81EB-0F661F28B713}"/>
                </a:ext>
              </a:extLst>
            </p:cNvPr>
            <p:cNvPicPr/>
            <p:nvPr/>
          </p:nvPicPr>
          <p:blipFill>
            <a:blip r:embed="rId13" cstate="print"/>
            <a:stretch>
              <a:fillRect/>
            </a:stretch>
          </p:blipFill>
          <p:spPr>
            <a:xfrm>
              <a:off x="2018401" y="5128274"/>
              <a:ext cx="950007" cy="885030"/>
            </a:xfrm>
            <a:prstGeom prst="rect">
              <a:avLst/>
            </a:prstGeom>
          </p:spPr>
        </p:pic>
      </p:grpSp>
      <p:grpSp>
        <p:nvGrpSpPr>
          <p:cNvPr id="39" name="Group 38">
            <a:extLst>
              <a:ext uri="{FF2B5EF4-FFF2-40B4-BE49-F238E27FC236}">
                <a16:creationId xmlns:a16="http://schemas.microsoft.com/office/drawing/2014/main" id="{E19C1227-C3C0-1711-5358-238CCC035780}"/>
              </a:ext>
            </a:extLst>
          </p:cNvPr>
          <p:cNvGrpSpPr/>
          <p:nvPr/>
        </p:nvGrpSpPr>
        <p:grpSpPr>
          <a:xfrm>
            <a:off x="490127" y="6723782"/>
            <a:ext cx="7814366" cy="902568"/>
            <a:chOff x="490127" y="6656948"/>
            <a:chExt cx="7814366" cy="902568"/>
          </a:xfrm>
        </p:grpSpPr>
        <p:sp>
          <p:nvSpPr>
            <p:cNvPr id="28" name="object 34">
              <a:extLst>
                <a:ext uri="{FF2B5EF4-FFF2-40B4-BE49-F238E27FC236}">
                  <a16:creationId xmlns:a16="http://schemas.microsoft.com/office/drawing/2014/main" id="{A843D6F7-5495-BC68-1960-0CA5FA028BA4}"/>
                </a:ext>
              </a:extLst>
            </p:cNvPr>
            <p:cNvSpPr txBox="1"/>
            <p:nvPr/>
          </p:nvSpPr>
          <p:spPr>
            <a:xfrm>
              <a:off x="490127" y="6673766"/>
              <a:ext cx="1180551" cy="875941"/>
            </a:xfrm>
            <a:prstGeom prst="rect">
              <a:avLst/>
            </a:prstGeom>
          </p:spPr>
          <p:txBody>
            <a:bodyPr vert="horz" wrap="square" lIns="0" tIns="13335" rIns="0" bIns="0" rtlCol="0" anchor="ctr" anchorCtr="0">
              <a:noAutofit/>
            </a:bodyPr>
            <a:lstStyle/>
            <a:p>
              <a:pPr marL="12700">
                <a:lnSpc>
                  <a:spcPct val="100000"/>
                </a:lnSpc>
                <a:spcBef>
                  <a:spcPts val="105"/>
                </a:spcBef>
              </a:pPr>
              <a:r>
                <a:rPr sz="2800" b="1" spc="30" dirty="0">
                  <a:solidFill>
                    <a:schemeClr val="tx2"/>
                  </a:solidFill>
                  <a:latin typeface="Arial Nova" panose="020B0504020202020204" pitchFamily="34" charset="0"/>
                  <a:cs typeface="Montserrat"/>
                </a:rPr>
                <a:t>BACT</a:t>
              </a:r>
              <a:endParaRPr sz="2800" b="1" dirty="0">
                <a:solidFill>
                  <a:schemeClr val="tx2"/>
                </a:solidFill>
                <a:latin typeface="Arial Nova" panose="020B0504020202020204" pitchFamily="34" charset="0"/>
                <a:cs typeface="Montserrat"/>
              </a:endParaRPr>
            </a:p>
          </p:txBody>
        </p:sp>
        <p:pic>
          <p:nvPicPr>
            <p:cNvPr id="31" name="object 37">
              <a:extLst>
                <a:ext uri="{FF2B5EF4-FFF2-40B4-BE49-F238E27FC236}">
                  <a16:creationId xmlns:a16="http://schemas.microsoft.com/office/drawing/2014/main" id="{E8FCB366-628D-9E37-6689-5F6A4CE414E9}"/>
                </a:ext>
              </a:extLst>
            </p:cNvPr>
            <p:cNvPicPr/>
            <p:nvPr/>
          </p:nvPicPr>
          <p:blipFill>
            <a:blip r:embed="rId14" cstate="print"/>
            <a:stretch>
              <a:fillRect/>
            </a:stretch>
          </p:blipFill>
          <p:spPr>
            <a:xfrm>
              <a:off x="2013564" y="6656961"/>
              <a:ext cx="1080170" cy="902555"/>
            </a:xfrm>
            <a:prstGeom prst="rect">
              <a:avLst/>
            </a:prstGeom>
          </p:spPr>
        </p:pic>
        <p:pic>
          <p:nvPicPr>
            <p:cNvPr id="32" name="object 38">
              <a:extLst>
                <a:ext uri="{FF2B5EF4-FFF2-40B4-BE49-F238E27FC236}">
                  <a16:creationId xmlns:a16="http://schemas.microsoft.com/office/drawing/2014/main" id="{D7D873B4-7C4C-51B7-21E3-AFDC7393EEEE}"/>
                </a:ext>
              </a:extLst>
            </p:cNvPr>
            <p:cNvPicPr/>
            <p:nvPr/>
          </p:nvPicPr>
          <p:blipFill>
            <a:blip r:embed="rId15" cstate="print"/>
            <a:stretch>
              <a:fillRect/>
            </a:stretch>
          </p:blipFill>
          <p:spPr>
            <a:xfrm>
              <a:off x="4716787" y="6656948"/>
              <a:ext cx="985709" cy="892759"/>
            </a:xfrm>
            <a:prstGeom prst="rect">
              <a:avLst/>
            </a:prstGeom>
          </p:spPr>
        </p:pic>
        <p:pic>
          <p:nvPicPr>
            <p:cNvPr id="33" name="object 39">
              <a:extLst>
                <a:ext uri="{FF2B5EF4-FFF2-40B4-BE49-F238E27FC236}">
                  <a16:creationId xmlns:a16="http://schemas.microsoft.com/office/drawing/2014/main" id="{B5D5E381-8447-6F9E-5231-317CDD087E07}"/>
                </a:ext>
              </a:extLst>
            </p:cNvPr>
            <p:cNvPicPr/>
            <p:nvPr/>
          </p:nvPicPr>
          <p:blipFill>
            <a:blip r:embed="rId16" cstate="print"/>
            <a:stretch>
              <a:fillRect/>
            </a:stretch>
          </p:blipFill>
          <p:spPr>
            <a:xfrm>
              <a:off x="3435350" y="6662168"/>
              <a:ext cx="957401" cy="893901"/>
            </a:xfrm>
            <a:prstGeom prst="rect">
              <a:avLst/>
            </a:prstGeom>
          </p:spPr>
        </p:pic>
        <p:pic>
          <p:nvPicPr>
            <p:cNvPr id="34" name="object 40">
              <a:extLst>
                <a:ext uri="{FF2B5EF4-FFF2-40B4-BE49-F238E27FC236}">
                  <a16:creationId xmlns:a16="http://schemas.microsoft.com/office/drawing/2014/main" id="{CA10AC3C-3F20-8616-5737-32309D4DC3C1}"/>
                </a:ext>
              </a:extLst>
            </p:cNvPr>
            <p:cNvPicPr/>
            <p:nvPr/>
          </p:nvPicPr>
          <p:blipFill>
            <a:blip r:embed="rId17" cstate="print"/>
            <a:stretch>
              <a:fillRect/>
            </a:stretch>
          </p:blipFill>
          <p:spPr>
            <a:xfrm>
              <a:off x="6025756" y="6675009"/>
              <a:ext cx="957398" cy="877770"/>
            </a:xfrm>
            <a:prstGeom prst="rect">
              <a:avLst/>
            </a:prstGeom>
          </p:spPr>
        </p:pic>
        <p:pic>
          <p:nvPicPr>
            <p:cNvPr id="35" name="object 41">
              <a:extLst>
                <a:ext uri="{FF2B5EF4-FFF2-40B4-BE49-F238E27FC236}">
                  <a16:creationId xmlns:a16="http://schemas.microsoft.com/office/drawing/2014/main" id="{D759618F-04DF-6DEE-48CC-2679FC9EA799}"/>
                </a:ext>
              </a:extLst>
            </p:cNvPr>
            <p:cNvPicPr/>
            <p:nvPr/>
          </p:nvPicPr>
          <p:blipFill>
            <a:blip r:embed="rId18" cstate="print"/>
            <a:stretch>
              <a:fillRect/>
            </a:stretch>
          </p:blipFill>
          <p:spPr>
            <a:xfrm>
              <a:off x="7326016" y="6673766"/>
              <a:ext cx="978477" cy="877770"/>
            </a:xfrm>
            <a:prstGeom prst="rect">
              <a:avLst/>
            </a:prstGeom>
          </p:spPr>
        </p:pic>
      </p:grpSp>
      <p:sp>
        <p:nvSpPr>
          <p:cNvPr id="36" name="object 42">
            <a:extLst>
              <a:ext uri="{FF2B5EF4-FFF2-40B4-BE49-F238E27FC236}">
                <a16:creationId xmlns:a16="http://schemas.microsoft.com/office/drawing/2014/main" id="{713AFEDD-26F0-0A5D-76A7-93C73FBF03F1}"/>
              </a:ext>
            </a:extLst>
          </p:cNvPr>
          <p:cNvSpPr txBox="1"/>
          <p:nvPr/>
        </p:nvSpPr>
        <p:spPr>
          <a:xfrm>
            <a:off x="2570885" y="8235950"/>
            <a:ext cx="118237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chemeClr val="tx2"/>
                </a:solidFill>
                <a:latin typeface="Arial Nova" panose="020B0504020202020204" pitchFamily="34" charset="0"/>
                <a:cs typeface="Montserrat"/>
              </a:rPr>
              <a:t>BACT:</a:t>
            </a:r>
            <a:r>
              <a:rPr sz="1200" b="1" spc="60" dirty="0">
                <a:solidFill>
                  <a:schemeClr val="tx2"/>
                </a:solidFill>
                <a:latin typeface="Arial Nova" panose="020B0504020202020204" pitchFamily="34" charset="0"/>
                <a:cs typeface="Montserrat"/>
              </a:rPr>
              <a:t> </a:t>
            </a:r>
            <a:r>
              <a:rPr sz="1200" spc="-10" dirty="0">
                <a:solidFill>
                  <a:schemeClr val="tx1"/>
                </a:solidFill>
                <a:latin typeface="Arial Nova" panose="020B0504020202020204" pitchFamily="34" charset="0"/>
                <a:cs typeface="Montserrat"/>
              </a:rPr>
              <a:t>Bacteria</a:t>
            </a:r>
            <a:endParaRPr sz="1200" dirty="0">
              <a:solidFill>
                <a:schemeClr val="tx1"/>
              </a:solidFill>
              <a:latin typeface="Arial Nova" panose="020B0504020202020204" pitchFamily="34" charset="0"/>
              <a:cs typeface="Montserrat"/>
            </a:endParaRPr>
          </a:p>
        </p:txBody>
      </p:sp>
      <p:cxnSp>
        <p:nvCxnSpPr>
          <p:cNvPr id="41" name="Straight Connector 40">
            <a:extLst>
              <a:ext uri="{FF2B5EF4-FFF2-40B4-BE49-F238E27FC236}">
                <a16:creationId xmlns:a16="http://schemas.microsoft.com/office/drawing/2014/main" id="{8FB41E7F-45E7-18DD-51FE-D4CD3EF3FFA5}"/>
              </a:ext>
            </a:extLst>
          </p:cNvPr>
          <p:cNvCxnSpPr/>
          <p:nvPr/>
        </p:nvCxnSpPr>
        <p:spPr>
          <a:xfrm>
            <a:off x="489374" y="4949984"/>
            <a:ext cx="781511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BA57263-0682-4C6B-2793-A7A5089BDB7F}"/>
              </a:ext>
            </a:extLst>
          </p:cNvPr>
          <p:cNvCxnSpPr/>
          <p:nvPr/>
        </p:nvCxnSpPr>
        <p:spPr>
          <a:xfrm>
            <a:off x="489374" y="6441327"/>
            <a:ext cx="781511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109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0D846-FA85-4AB2-26F5-416617711F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6FE61F-AA04-521A-C562-B42282D2F1D6}"/>
              </a:ext>
            </a:extLst>
          </p:cNvPr>
          <p:cNvSpPr>
            <a:spLocks noGrp="1"/>
          </p:cNvSpPr>
          <p:nvPr>
            <p:ph type="title"/>
          </p:nvPr>
        </p:nvSpPr>
        <p:spPr/>
        <p:txBody>
          <a:bodyPr/>
          <a:lstStyle/>
          <a:p>
            <a:r>
              <a:rPr lang="en-US" dirty="0"/>
              <a:t>Digital Flow Microscopy</a:t>
            </a:r>
          </a:p>
        </p:txBody>
      </p:sp>
      <p:sp>
        <p:nvSpPr>
          <p:cNvPr id="3" name="Text Placeholder 2">
            <a:extLst>
              <a:ext uri="{FF2B5EF4-FFF2-40B4-BE49-F238E27FC236}">
                <a16:creationId xmlns:a16="http://schemas.microsoft.com/office/drawing/2014/main" id="{A3BBCFE8-27B8-7FFA-3A1D-3E0F996F83F5}"/>
              </a:ext>
            </a:extLst>
          </p:cNvPr>
          <p:cNvSpPr>
            <a:spLocks noGrp="1"/>
          </p:cNvSpPr>
          <p:nvPr>
            <p:ph type="body" sz="quarter" idx="10"/>
          </p:nvPr>
        </p:nvSpPr>
        <p:spPr>
          <a:xfrm>
            <a:off x="490538" y="2286167"/>
            <a:ext cx="8050212" cy="1107996"/>
          </a:xfrm>
        </p:spPr>
        <p:txBody>
          <a:bodyPr/>
          <a:lstStyle/>
          <a:p>
            <a:r>
              <a:rPr lang="en-US" dirty="0"/>
              <a:t>The following particle images have been captured </a:t>
            </a:r>
            <a:br>
              <a:rPr lang="en-US" dirty="0"/>
            </a:br>
            <a:r>
              <a:rPr lang="en-US" dirty="0"/>
              <a:t>by </a:t>
            </a:r>
            <a:r>
              <a:rPr lang="en-US" dirty="0" err="1"/>
              <a:t>DxUm</a:t>
            </a:r>
            <a:r>
              <a:rPr lang="en-US" dirty="0"/>
              <a:t> microscopy series analyzer using digital flow imaging technology:</a:t>
            </a:r>
          </a:p>
        </p:txBody>
      </p:sp>
      <p:sp>
        <p:nvSpPr>
          <p:cNvPr id="4" name="Text Placeholder 3">
            <a:extLst>
              <a:ext uri="{FF2B5EF4-FFF2-40B4-BE49-F238E27FC236}">
                <a16:creationId xmlns:a16="http://schemas.microsoft.com/office/drawing/2014/main" id="{1B3B4C83-B76F-1AB8-12F4-E442476EA9FA}"/>
              </a:ext>
            </a:extLst>
          </p:cNvPr>
          <p:cNvSpPr>
            <a:spLocks noGrp="1"/>
          </p:cNvSpPr>
          <p:nvPr>
            <p:ph type="body" sz="quarter" idx="11"/>
          </p:nvPr>
        </p:nvSpPr>
        <p:spPr>
          <a:xfrm>
            <a:off x="490538" y="312517"/>
            <a:ext cx="7954962" cy="369332"/>
          </a:xfrm>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latin typeface="Arial Nova" panose="020B0504020202020204" pitchFamily="34" charset="0"/>
                <a:cs typeface="Montserrat SemiBold"/>
              </a:rPr>
              <a:t>#1</a:t>
            </a:r>
            <a:endParaRPr lang="en-US" sz="2400" b="1" dirty="0">
              <a:latin typeface="Arial Nova" panose="020B0504020202020204" pitchFamily="34" charset="0"/>
              <a:cs typeface="Montserrat SemiBold"/>
            </a:endParaRPr>
          </a:p>
        </p:txBody>
      </p:sp>
      <p:sp>
        <p:nvSpPr>
          <p:cNvPr id="5" name="object 10">
            <a:extLst>
              <a:ext uri="{FF2B5EF4-FFF2-40B4-BE49-F238E27FC236}">
                <a16:creationId xmlns:a16="http://schemas.microsoft.com/office/drawing/2014/main" id="{F014F928-38B6-7DFD-57AE-33FA5FD2EEFE}"/>
              </a:ext>
            </a:extLst>
          </p:cNvPr>
          <p:cNvSpPr txBox="1"/>
          <p:nvPr/>
        </p:nvSpPr>
        <p:spPr>
          <a:xfrm>
            <a:off x="490538" y="3698686"/>
            <a:ext cx="1268412" cy="959078"/>
          </a:xfrm>
          <a:prstGeom prst="rect">
            <a:avLst/>
          </a:prstGeom>
        </p:spPr>
        <p:txBody>
          <a:bodyPr vert="horz" wrap="square" lIns="0" tIns="13335" rIns="0" bIns="0" rtlCol="0" anchor="ctr" anchorCtr="0">
            <a:noAutofit/>
          </a:bodyPr>
          <a:lstStyle/>
          <a:p>
            <a:pPr marL="12700">
              <a:lnSpc>
                <a:spcPct val="100000"/>
              </a:lnSpc>
              <a:spcBef>
                <a:spcPts val="105"/>
              </a:spcBef>
            </a:pPr>
            <a:r>
              <a:rPr lang="en-US" sz="2800" b="1" spc="30" dirty="0">
                <a:solidFill>
                  <a:schemeClr val="tx2"/>
                </a:solidFill>
                <a:latin typeface="Arial Nova" panose="020B0504020202020204" pitchFamily="34" charset="0"/>
                <a:cs typeface="Montserrat"/>
              </a:rPr>
              <a:t>MUCS</a:t>
            </a:r>
            <a:endParaRPr sz="2800" b="1" dirty="0">
              <a:solidFill>
                <a:schemeClr val="tx2"/>
              </a:solidFill>
              <a:latin typeface="Arial Nova" panose="020B0504020202020204" pitchFamily="34" charset="0"/>
              <a:cs typeface="Montserrat"/>
            </a:endParaRPr>
          </a:p>
        </p:txBody>
      </p:sp>
      <p:sp>
        <p:nvSpPr>
          <p:cNvPr id="16" name="object 22">
            <a:extLst>
              <a:ext uri="{FF2B5EF4-FFF2-40B4-BE49-F238E27FC236}">
                <a16:creationId xmlns:a16="http://schemas.microsoft.com/office/drawing/2014/main" id="{5D862B91-066E-4419-4485-15CFC4DEC998}"/>
              </a:ext>
            </a:extLst>
          </p:cNvPr>
          <p:cNvSpPr txBox="1"/>
          <p:nvPr/>
        </p:nvSpPr>
        <p:spPr>
          <a:xfrm>
            <a:off x="489374" y="5247673"/>
            <a:ext cx="1093615" cy="901519"/>
          </a:xfrm>
          <a:prstGeom prst="rect">
            <a:avLst/>
          </a:prstGeom>
        </p:spPr>
        <p:txBody>
          <a:bodyPr vert="horz" wrap="square" lIns="0" tIns="13335" rIns="0" bIns="0" rtlCol="0" anchor="ctr" anchorCtr="0">
            <a:noAutofit/>
          </a:bodyPr>
          <a:lstStyle/>
          <a:p>
            <a:pPr marL="12700">
              <a:lnSpc>
                <a:spcPct val="100000"/>
              </a:lnSpc>
              <a:spcBef>
                <a:spcPts val="105"/>
              </a:spcBef>
            </a:pPr>
            <a:r>
              <a:rPr lang="en-US" sz="2800" b="1" spc="120" dirty="0">
                <a:solidFill>
                  <a:schemeClr val="tx2"/>
                </a:solidFill>
                <a:latin typeface="Arial Nova" panose="020B0504020202020204" pitchFamily="34" charset="0"/>
                <a:cs typeface="Montserrat"/>
              </a:rPr>
              <a:t>SQEP</a:t>
            </a:r>
            <a:endParaRPr sz="2800" b="1" dirty="0">
              <a:solidFill>
                <a:schemeClr val="tx2"/>
              </a:solidFill>
              <a:latin typeface="Arial Nova" panose="020B0504020202020204" pitchFamily="34" charset="0"/>
              <a:cs typeface="Montserrat"/>
            </a:endParaRPr>
          </a:p>
        </p:txBody>
      </p:sp>
      <p:sp>
        <p:nvSpPr>
          <p:cNvPr id="28" name="object 34">
            <a:extLst>
              <a:ext uri="{FF2B5EF4-FFF2-40B4-BE49-F238E27FC236}">
                <a16:creationId xmlns:a16="http://schemas.microsoft.com/office/drawing/2014/main" id="{76DFEB23-1D53-4396-36D4-1190851E9578}"/>
              </a:ext>
            </a:extLst>
          </p:cNvPr>
          <p:cNvSpPr txBox="1"/>
          <p:nvPr/>
        </p:nvSpPr>
        <p:spPr>
          <a:xfrm>
            <a:off x="490127" y="6740600"/>
            <a:ext cx="1180551" cy="875941"/>
          </a:xfrm>
          <a:prstGeom prst="rect">
            <a:avLst/>
          </a:prstGeom>
        </p:spPr>
        <p:txBody>
          <a:bodyPr vert="horz" wrap="square" lIns="0" tIns="13335" rIns="0" bIns="0" rtlCol="0" anchor="ctr" anchorCtr="0">
            <a:noAutofit/>
          </a:bodyPr>
          <a:lstStyle/>
          <a:p>
            <a:pPr marL="12700">
              <a:lnSpc>
                <a:spcPct val="100000"/>
              </a:lnSpc>
              <a:spcBef>
                <a:spcPts val="105"/>
              </a:spcBef>
            </a:pPr>
            <a:r>
              <a:rPr lang="en-US" sz="2800" b="1" spc="30" dirty="0">
                <a:solidFill>
                  <a:schemeClr val="tx2"/>
                </a:solidFill>
                <a:latin typeface="Arial Nova" panose="020B0504020202020204" pitchFamily="34" charset="0"/>
                <a:cs typeface="Montserrat"/>
              </a:rPr>
              <a:t>AMOR</a:t>
            </a:r>
            <a:endParaRPr sz="2800" b="1" dirty="0">
              <a:solidFill>
                <a:schemeClr val="tx2"/>
              </a:solidFill>
              <a:latin typeface="Arial Nova" panose="020B0504020202020204" pitchFamily="34" charset="0"/>
              <a:cs typeface="Montserrat"/>
            </a:endParaRPr>
          </a:p>
        </p:txBody>
      </p:sp>
      <p:sp>
        <p:nvSpPr>
          <p:cNvPr id="36" name="object 42">
            <a:extLst>
              <a:ext uri="{FF2B5EF4-FFF2-40B4-BE49-F238E27FC236}">
                <a16:creationId xmlns:a16="http://schemas.microsoft.com/office/drawing/2014/main" id="{D07C0B3F-BA91-DA2D-259B-D7E5D2948D85}"/>
              </a:ext>
            </a:extLst>
          </p:cNvPr>
          <p:cNvSpPr txBox="1"/>
          <p:nvPr/>
        </p:nvSpPr>
        <p:spPr>
          <a:xfrm>
            <a:off x="2673350" y="7929653"/>
            <a:ext cx="3379065" cy="566822"/>
          </a:xfrm>
          <a:prstGeom prst="rect">
            <a:avLst/>
          </a:prstGeom>
        </p:spPr>
        <p:txBody>
          <a:bodyPr vert="horz" wrap="square" lIns="0" tIns="12700" rIns="0" bIns="0" rtlCol="0">
            <a:noAutofit/>
          </a:bodyPr>
          <a:lstStyle/>
          <a:p>
            <a:pPr marL="12700">
              <a:lnSpc>
                <a:spcPct val="100000"/>
              </a:lnSpc>
              <a:spcBef>
                <a:spcPts val="100"/>
              </a:spcBef>
            </a:pPr>
            <a:r>
              <a:rPr lang="en-US" sz="1200" b="1" dirty="0">
                <a:solidFill>
                  <a:schemeClr val="tx2"/>
                </a:solidFill>
                <a:latin typeface="Arial Nova" panose="020B0504020202020204" pitchFamily="34" charset="0"/>
                <a:cs typeface="Montserrat"/>
              </a:rPr>
              <a:t>MUCS:</a:t>
            </a:r>
            <a:r>
              <a:rPr lang="en-US" sz="1200" b="1" spc="-30" dirty="0">
                <a:solidFill>
                  <a:schemeClr val="tx2"/>
                </a:solidFill>
                <a:latin typeface="Arial Nova" panose="020B0504020202020204" pitchFamily="34" charset="0"/>
                <a:cs typeface="Montserrat"/>
              </a:rPr>
              <a:t> </a:t>
            </a:r>
            <a:r>
              <a:rPr lang="en-US" sz="1200" spc="-10" dirty="0">
                <a:latin typeface="Arial Nova" panose="020B0504020202020204" pitchFamily="34" charset="0"/>
                <a:cs typeface="Montserrat"/>
              </a:rPr>
              <a:t>Mucus</a:t>
            </a:r>
            <a:endParaRPr lang="en-US" sz="1200" dirty="0">
              <a:latin typeface="Arial Nova" panose="020B0504020202020204" pitchFamily="34" charset="0"/>
              <a:cs typeface="Montserrat"/>
            </a:endParaRPr>
          </a:p>
          <a:p>
            <a:pPr marL="12700">
              <a:lnSpc>
                <a:spcPct val="100000"/>
              </a:lnSpc>
            </a:pPr>
            <a:r>
              <a:rPr lang="en-US" sz="1200" b="1" dirty="0">
                <a:solidFill>
                  <a:schemeClr val="tx2"/>
                </a:solidFill>
                <a:latin typeface="Arial Nova" panose="020B0504020202020204" pitchFamily="34" charset="0"/>
                <a:cs typeface="Montserrat"/>
              </a:rPr>
              <a:t>SQEP:</a:t>
            </a:r>
            <a:r>
              <a:rPr lang="en-US" sz="1200" b="1" spc="35" dirty="0">
                <a:solidFill>
                  <a:schemeClr val="tx2"/>
                </a:solidFill>
                <a:latin typeface="Arial Nova" panose="020B0504020202020204" pitchFamily="34" charset="0"/>
                <a:cs typeface="Montserrat"/>
              </a:rPr>
              <a:t> </a:t>
            </a:r>
            <a:r>
              <a:rPr lang="en-US" sz="1200" dirty="0">
                <a:latin typeface="Arial Nova" panose="020B0504020202020204" pitchFamily="34" charset="0"/>
                <a:cs typeface="Montserrat"/>
              </a:rPr>
              <a:t>Squamous Epithelial </a:t>
            </a:r>
            <a:r>
              <a:rPr lang="en-US" sz="1200" spc="-10" dirty="0">
                <a:latin typeface="Arial Nova" panose="020B0504020202020204" pitchFamily="34" charset="0"/>
                <a:cs typeface="Montserrat"/>
              </a:rPr>
              <a:t>Cells</a:t>
            </a:r>
            <a:endParaRPr lang="en-US" sz="1200" dirty="0">
              <a:latin typeface="Arial Nova" panose="020B0504020202020204" pitchFamily="34" charset="0"/>
              <a:cs typeface="Montserrat"/>
            </a:endParaRPr>
          </a:p>
          <a:p>
            <a:pPr marL="12700">
              <a:lnSpc>
                <a:spcPct val="100000"/>
              </a:lnSpc>
            </a:pPr>
            <a:r>
              <a:rPr lang="en-US" sz="1200" b="1" dirty="0">
                <a:solidFill>
                  <a:schemeClr val="tx2"/>
                </a:solidFill>
                <a:latin typeface="Arial Nova" panose="020B0504020202020204" pitchFamily="34" charset="0"/>
                <a:cs typeface="Montserrat"/>
              </a:rPr>
              <a:t>AMOR:</a:t>
            </a:r>
            <a:r>
              <a:rPr lang="en-US" sz="1200" b="1" spc="-25" dirty="0">
                <a:solidFill>
                  <a:schemeClr val="tx2"/>
                </a:solidFill>
                <a:latin typeface="Arial Nova" panose="020B0504020202020204" pitchFamily="34" charset="0"/>
                <a:cs typeface="Montserrat"/>
              </a:rPr>
              <a:t> </a:t>
            </a:r>
            <a:r>
              <a:rPr lang="en-US" sz="1200" dirty="0">
                <a:latin typeface="Arial Nova" panose="020B0504020202020204" pitchFamily="34" charset="0"/>
                <a:cs typeface="Montserrat"/>
              </a:rPr>
              <a:t>Amorphous</a:t>
            </a:r>
            <a:r>
              <a:rPr lang="en-US" sz="1200" spc="-65" dirty="0">
                <a:latin typeface="Arial Nova" panose="020B0504020202020204" pitchFamily="34" charset="0"/>
                <a:cs typeface="Montserrat"/>
              </a:rPr>
              <a:t> </a:t>
            </a:r>
            <a:r>
              <a:rPr lang="en-US" sz="1200" spc="-10" dirty="0">
                <a:latin typeface="Arial Nova" panose="020B0504020202020204" pitchFamily="34" charset="0"/>
                <a:cs typeface="Montserrat"/>
              </a:rPr>
              <a:t>Crystals</a:t>
            </a:r>
            <a:endParaRPr lang="en-US" sz="1200" dirty="0">
              <a:latin typeface="Arial Nova" panose="020B0504020202020204" pitchFamily="34" charset="0"/>
              <a:cs typeface="Montserrat"/>
            </a:endParaRPr>
          </a:p>
        </p:txBody>
      </p:sp>
      <p:cxnSp>
        <p:nvCxnSpPr>
          <p:cNvPr id="41" name="Straight Connector 40">
            <a:extLst>
              <a:ext uri="{FF2B5EF4-FFF2-40B4-BE49-F238E27FC236}">
                <a16:creationId xmlns:a16="http://schemas.microsoft.com/office/drawing/2014/main" id="{B9F38567-2CAB-8A17-32DA-A3EAA2A23EF7}"/>
              </a:ext>
            </a:extLst>
          </p:cNvPr>
          <p:cNvCxnSpPr/>
          <p:nvPr/>
        </p:nvCxnSpPr>
        <p:spPr>
          <a:xfrm>
            <a:off x="489374" y="4949984"/>
            <a:ext cx="781511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8AE5DF-5F81-9C9A-45A5-BEEFEBC57EC3}"/>
              </a:ext>
            </a:extLst>
          </p:cNvPr>
          <p:cNvCxnSpPr/>
          <p:nvPr/>
        </p:nvCxnSpPr>
        <p:spPr>
          <a:xfrm>
            <a:off x="489374" y="6483350"/>
            <a:ext cx="781511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object 20">
            <a:extLst>
              <a:ext uri="{FF2B5EF4-FFF2-40B4-BE49-F238E27FC236}">
                <a16:creationId xmlns:a16="http://schemas.microsoft.com/office/drawing/2014/main" id="{00549879-D752-D4B9-E235-64A8679D98EE}"/>
              </a:ext>
            </a:extLst>
          </p:cNvPr>
          <p:cNvPicPr/>
          <p:nvPr/>
        </p:nvPicPr>
        <p:blipFill>
          <a:blip r:embed="rId2" cstate="print"/>
          <a:stretch>
            <a:fillRect/>
          </a:stretch>
        </p:blipFill>
        <p:spPr>
          <a:xfrm>
            <a:off x="3231782" y="3572673"/>
            <a:ext cx="1270368" cy="1198800"/>
          </a:xfrm>
          <a:prstGeom prst="rect">
            <a:avLst/>
          </a:prstGeom>
        </p:spPr>
      </p:pic>
      <p:pic>
        <p:nvPicPr>
          <p:cNvPr id="8" name="object 21">
            <a:extLst>
              <a:ext uri="{FF2B5EF4-FFF2-40B4-BE49-F238E27FC236}">
                <a16:creationId xmlns:a16="http://schemas.microsoft.com/office/drawing/2014/main" id="{3813C743-DDD7-7167-543B-4AA0B3269E5E}"/>
              </a:ext>
            </a:extLst>
          </p:cNvPr>
          <p:cNvPicPr/>
          <p:nvPr/>
        </p:nvPicPr>
        <p:blipFill>
          <a:blip r:embed="rId3" cstate="print"/>
          <a:stretch>
            <a:fillRect/>
          </a:stretch>
        </p:blipFill>
        <p:spPr>
          <a:xfrm>
            <a:off x="4868431" y="3572673"/>
            <a:ext cx="1270368" cy="1198800"/>
          </a:xfrm>
          <a:prstGeom prst="rect">
            <a:avLst/>
          </a:prstGeom>
        </p:spPr>
      </p:pic>
      <p:pic>
        <p:nvPicPr>
          <p:cNvPr id="14" name="object 18">
            <a:extLst>
              <a:ext uri="{FF2B5EF4-FFF2-40B4-BE49-F238E27FC236}">
                <a16:creationId xmlns:a16="http://schemas.microsoft.com/office/drawing/2014/main" id="{C0C31B7F-958E-C99F-C230-8361D348D9E0}"/>
              </a:ext>
            </a:extLst>
          </p:cNvPr>
          <p:cNvPicPr/>
          <p:nvPr/>
        </p:nvPicPr>
        <p:blipFill>
          <a:blip r:embed="rId4" cstate="print"/>
          <a:stretch>
            <a:fillRect/>
          </a:stretch>
        </p:blipFill>
        <p:spPr>
          <a:xfrm>
            <a:off x="3231782" y="5123960"/>
            <a:ext cx="1270372" cy="1231264"/>
          </a:xfrm>
          <a:prstGeom prst="rect">
            <a:avLst/>
          </a:prstGeom>
        </p:spPr>
      </p:pic>
      <p:pic>
        <p:nvPicPr>
          <p:cNvPr id="15" name="object 19">
            <a:extLst>
              <a:ext uri="{FF2B5EF4-FFF2-40B4-BE49-F238E27FC236}">
                <a16:creationId xmlns:a16="http://schemas.microsoft.com/office/drawing/2014/main" id="{8D21A166-620D-2E15-FF00-4D5CB0B2E955}"/>
              </a:ext>
            </a:extLst>
          </p:cNvPr>
          <p:cNvPicPr/>
          <p:nvPr/>
        </p:nvPicPr>
        <p:blipFill>
          <a:blip r:embed="rId5" cstate="print"/>
          <a:stretch>
            <a:fillRect/>
          </a:stretch>
        </p:blipFill>
        <p:spPr>
          <a:xfrm>
            <a:off x="4862731" y="5123960"/>
            <a:ext cx="1336377" cy="1231264"/>
          </a:xfrm>
          <a:prstGeom prst="rect">
            <a:avLst/>
          </a:prstGeom>
        </p:spPr>
      </p:pic>
      <p:pic>
        <p:nvPicPr>
          <p:cNvPr id="17" name="object 28">
            <a:extLst>
              <a:ext uri="{FF2B5EF4-FFF2-40B4-BE49-F238E27FC236}">
                <a16:creationId xmlns:a16="http://schemas.microsoft.com/office/drawing/2014/main" id="{50786A7B-2FE9-E4E3-925C-1DDF24BA065E}"/>
              </a:ext>
            </a:extLst>
          </p:cNvPr>
          <p:cNvPicPr/>
          <p:nvPr/>
        </p:nvPicPr>
        <p:blipFill>
          <a:blip r:embed="rId6" cstate="print"/>
          <a:stretch>
            <a:fillRect/>
          </a:stretch>
        </p:blipFill>
        <p:spPr>
          <a:xfrm>
            <a:off x="3231781" y="6639315"/>
            <a:ext cx="1270371" cy="1162198"/>
          </a:xfrm>
          <a:prstGeom prst="rect">
            <a:avLst/>
          </a:prstGeom>
        </p:spPr>
      </p:pic>
      <p:pic>
        <p:nvPicPr>
          <p:cNvPr id="19" name="object 29">
            <a:extLst>
              <a:ext uri="{FF2B5EF4-FFF2-40B4-BE49-F238E27FC236}">
                <a16:creationId xmlns:a16="http://schemas.microsoft.com/office/drawing/2014/main" id="{955B0A5E-E2D1-DA80-04BF-E8D9B2A6F271}"/>
              </a:ext>
            </a:extLst>
          </p:cNvPr>
          <p:cNvPicPr/>
          <p:nvPr/>
        </p:nvPicPr>
        <p:blipFill>
          <a:blip r:embed="rId7" cstate="print"/>
          <a:stretch>
            <a:fillRect/>
          </a:stretch>
        </p:blipFill>
        <p:spPr>
          <a:xfrm>
            <a:off x="4862731" y="6617099"/>
            <a:ext cx="1336377" cy="1184427"/>
          </a:xfrm>
          <a:prstGeom prst="rect">
            <a:avLst/>
          </a:prstGeom>
        </p:spPr>
      </p:pic>
    </p:spTree>
    <p:extLst>
      <p:ext uri="{BB962C8B-B14F-4D97-AF65-F5344CB8AC3E}">
        <p14:creationId xmlns:p14="http://schemas.microsoft.com/office/powerpoint/2010/main" val="1589494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5AFEE-C4A4-2AD8-E868-BEBD5A05FE4C}"/>
              </a:ext>
            </a:extLst>
          </p:cNvPr>
          <p:cNvSpPr>
            <a:spLocks noGrp="1"/>
          </p:cNvSpPr>
          <p:nvPr>
            <p:ph type="title"/>
          </p:nvPr>
        </p:nvSpPr>
        <p:spPr>
          <a:xfrm>
            <a:off x="539750" y="2139950"/>
            <a:ext cx="7955400" cy="2136453"/>
          </a:xfrm>
        </p:spPr>
        <p:txBody>
          <a:bodyPr/>
          <a:lstStyle/>
          <a:p>
            <a:r>
              <a:rPr lang="en-US" dirty="0"/>
              <a:t>Acute Kidney Injury </a:t>
            </a:r>
            <a:br>
              <a:rPr lang="en-US" dirty="0"/>
            </a:br>
            <a:r>
              <a:rPr lang="en-US" dirty="0"/>
              <a:t>with Septic Shock</a:t>
            </a:r>
          </a:p>
        </p:txBody>
      </p:sp>
      <p:sp>
        <p:nvSpPr>
          <p:cNvPr id="3" name="Text Placeholder 2">
            <a:extLst>
              <a:ext uri="{FF2B5EF4-FFF2-40B4-BE49-F238E27FC236}">
                <a16:creationId xmlns:a16="http://schemas.microsoft.com/office/drawing/2014/main" id="{CE9861F1-2AE3-91EB-F2E6-782762AA0B7D}"/>
              </a:ext>
            </a:extLst>
          </p:cNvPr>
          <p:cNvSpPr>
            <a:spLocks noGrp="1"/>
          </p:cNvSpPr>
          <p:nvPr>
            <p:ph type="body" sz="quarter" idx="11"/>
          </p:nvPr>
        </p:nvSpPr>
        <p:spPr>
          <a:xfrm>
            <a:off x="539749" y="312517"/>
            <a:ext cx="7954962" cy="369332"/>
          </a:xfrm>
        </p:spPr>
        <p:txBody>
          <a:bodyPr/>
          <a:lstStyle/>
          <a:p>
            <a:r>
              <a:rPr lang="en-US" sz="2400" dirty="0">
                <a:solidFill>
                  <a:schemeClr val="bg1"/>
                </a:solidFill>
                <a:latin typeface="+mn-lt"/>
                <a:cs typeface="Montserrat SemiBold"/>
              </a:rPr>
              <a:t>Urinalysis</a:t>
            </a:r>
            <a:r>
              <a:rPr lang="en-US" sz="2400" spc="-40" dirty="0">
                <a:solidFill>
                  <a:schemeClr val="bg1"/>
                </a:solidFill>
                <a:latin typeface="+mn-lt"/>
                <a:cs typeface="Montserrat SemiBold"/>
              </a:rPr>
              <a:t> </a:t>
            </a:r>
            <a:r>
              <a:rPr lang="en-US" sz="2400" dirty="0">
                <a:solidFill>
                  <a:schemeClr val="bg1"/>
                </a:solidFill>
                <a:latin typeface="+mn-lt"/>
                <a:cs typeface="Montserrat SemiBold"/>
              </a:rPr>
              <a:t>Case</a:t>
            </a:r>
            <a:r>
              <a:rPr lang="en-US" sz="2400" spc="-60" dirty="0">
                <a:solidFill>
                  <a:schemeClr val="bg1"/>
                </a:solidFill>
                <a:latin typeface="+mn-lt"/>
                <a:cs typeface="Montserrat SemiBold"/>
              </a:rPr>
              <a:t> </a:t>
            </a:r>
            <a:r>
              <a:rPr lang="en-US" sz="2400" dirty="0">
                <a:solidFill>
                  <a:schemeClr val="bg1"/>
                </a:solidFill>
                <a:latin typeface="+mn-lt"/>
                <a:cs typeface="Montserrat SemiBold"/>
              </a:rPr>
              <a:t>Study</a:t>
            </a:r>
            <a:r>
              <a:rPr lang="en-US" sz="2400" spc="-50" dirty="0">
                <a:solidFill>
                  <a:schemeClr val="bg1"/>
                </a:solidFill>
                <a:latin typeface="+mn-lt"/>
                <a:cs typeface="Montserrat SemiBold"/>
              </a:rPr>
              <a:t> | </a:t>
            </a:r>
            <a:r>
              <a:rPr lang="en-US" sz="2400" b="1" spc="-20" dirty="0">
                <a:latin typeface="Arial Nova" panose="020B0504020202020204" pitchFamily="34" charset="0"/>
                <a:cs typeface="Montserrat SemiBold"/>
              </a:rPr>
              <a:t>#1 </a:t>
            </a:r>
            <a:r>
              <a:rPr lang="en-US" sz="2400" b="1" spc="-20" dirty="0">
                <a:solidFill>
                  <a:schemeClr val="accent6"/>
                </a:solidFill>
                <a:latin typeface="Arial Nova" panose="020B0504020202020204" pitchFamily="34" charset="0"/>
                <a:cs typeface="Montserrat SemiBold"/>
              </a:rPr>
              <a:t>DIAGNOSIS</a:t>
            </a:r>
            <a:endParaRPr lang="en-US" sz="2400" b="1" dirty="0">
              <a:solidFill>
                <a:schemeClr val="accent6"/>
              </a:solidFill>
              <a:latin typeface="Arial Nova" panose="020B0504020202020204" pitchFamily="34" charset="0"/>
              <a:cs typeface="Montserrat SemiBold"/>
            </a:endParaRPr>
          </a:p>
        </p:txBody>
      </p:sp>
      <p:sp>
        <p:nvSpPr>
          <p:cNvPr id="4" name="Text Placeholder 3">
            <a:extLst>
              <a:ext uri="{FF2B5EF4-FFF2-40B4-BE49-F238E27FC236}">
                <a16:creationId xmlns:a16="http://schemas.microsoft.com/office/drawing/2014/main" id="{629BDFDC-BB1F-9691-E1D4-BEA0D57A4ADB}"/>
              </a:ext>
            </a:extLst>
          </p:cNvPr>
          <p:cNvSpPr>
            <a:spLocks noGrp="1"/>
          </p:cNvSpPr>
          <p:nvPr>
            <p:ph type="body" sz="quarter" idx="12"/>
          </p:nvPr>
        </p:nvSpPr>
        <p:spPr>
          <a:xfrm>
            <a:off x="539750" y="4276403"/>
            <a:ext cx="7848599" cy="2054295"/>
          </a:xfrm>
        </p:spPr>
        <p:txBody>
          <a:bodyPr/>
          <a:lstStyle/>
          <a:p>
            <a:r>
              <a:rPr lang="en-US" dirty="0"/>
              <a:t>Routine urinalysis plays a critical role in early determination. When its results are combined with other tests, the monitoring of urine output and the analysis of urine composition provide rapid indicators of renal dysfunction before serum creatinine rises, thereby enabling timely intervention for Acute Kidney Injury (AKI).</a:t>
            </a:r>
          </a:p>
        </p:txBody>
      </p:sp>
    </p:spTree>
    <p:extLst>
      <p:ext uri="{BB962C8B-B14F-4D97-AF65-F5344CB8AC3E}">
        <p14:creationId xmlns:p14="http://schemas.microsoft.com/office/powerpoint/2010/main" val="2575877943"/>
      </p:ext>
    </p:extLst>
  </p:cSld>
  <p:clrMapOvr>
    <a:masterClrMapping/>
  </p:clrMapOvr>
</p:sld>
</file>

<file path=ppt/theme/theme1.xml><?xml version="1.0" encoding="utf-8"?>
<a:theme xmlns:a="http://schemas.openxmlformats.org/drawingml/2006/main" name="Office Theme">
  <a:themeElements>
    <a:clrScheme name="Beckman Colors-2024">
      <a:dk1>
        <a:srgbClr val="000000"/>
      </a:dk1>
      <a:lt1>
        <a:srgbClr val="FFFFFF"/>
      </a:lt1>
      <a:dk2>
        <a:srgbClr val="290076"/>
      </a:dk2>
      <a:lt2>
        <a:srgbClr val="983CC9"/>
      </a:lt2>
      <a:accent1>
        <a:srgbClr val="00C0A3"/>
      </a:accent1>
      <a:accent2>
        <a:srgbClr val="7FADE3"/>
      </a:accent2>
      <a:accent3>
        <a:srgbClr val="FEF7F4"/>
      </a:accent3>
      <a:accent4>
        <a:srgbClr val="D42940"/>
      </a:accent4>
      <a:accent5>
        <a:srgbClr val="008549"/>
      </a:accent5>
      <a:accent6>
        <a:srgbClr val="FFD235"/>
      </a:accent6>
      <a:hlink>
        <a:srgbClr val="0000FF"/>
      </a:hlink>
      <a:folHlink>
        <a:srgbClr val="811167"/>
      </a:folHlink>
    </a:clrScheme>
    <a:fontScheme name="Arial Nova">
      <a:majorFont>
        <a:latin typeface="Arial Nova"/>
        <a:ea typeface=""/>
        <a:cs typeface=""/>
      </a:majorFont>
      <a:minorFont>
        <a:latin typeface="Arial Nova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353</TotalTime>
  <Words>1537</Words>
  <Application>Microsoft Macintosh PowerPoint</Application>
  <PresentationFormat>Custom</PresentationFormat>
  <Paragraphs>465</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Aptos</vt:lpstr>
      <vt:lpstr>Arial</vt:lpstr>
      <vt:lpstr>Arial Nova</vt:lpstr>
      <vt:lpstr>Arial Nova Light</vt:lpstr>
      <vt:lpstr>Montserrat SemiBold</vt:lpstr>
      <vt:lpstr>Office Theme</vt:lpstr>
      <vt:lpstr>PowerPoint Presentation</vt:lpstr>
      <vt:lpstr>Disclaimer</vt:lpstr>
      <vt:lpstr>Patient History</vt:lpstr>
      <vt:lpstr>Analysis with  DxU Iris Technology</vt:lpstr>
      <vt:lpstr>Urine Chemistry Results</vt:lpstr>
      <vt:lpstr>Urine Microscopy Results</vt:lpstr>
      <vt:lpstr>Digital Flow Microscopy</vt:lpstr>
      <vt:lpstr>Digital Flow Microscopy</vt:lpstr>
      <vt:lpstr>Acute Kidney Injury  with Septic Shock</vt:lpstr>
      <vt:lpstr>Patient History</vt:lpstr>
      <vt:lpstr>Analysis with  DxU Iris Technology</vt:lpstr>
      <vt:lpstr>Urine Chemistry Results</vt:lpstr>
      <vt:lpstr>Urine Microscopy Results</vt:lpstr>
      <vt:lpstr>Digital Flow Microscopy</vt:lpstr>
      <vt:lpstr>Digital Flow Microscopy</vt:lpstr>
      <vt:lpstr>Urinary Tract Infection UTI Unspecified</vt:lpstr>
      <vt:lpstr>Patient History</vt:lpstr>
      <vt:lpstr>Analysis with  DxU Iris Technology</vt:lpstr>
      <vt:lpstr>Urine Chemistry Results</vt:lpstr>
      <vt:lpstr>Urine Microscopy Results</vt:lpstr>
      <vt:lpstr>Digital Flow Microscopy</vt:lpstr>
      <vt:lpstr>Digital Flow Microscopy</vt:lpstr>
      <vt:lpstr>Urinary Tract Obstruction with Chronic Kidney Failure</vt:lpstr>
      <vt:lpstr>Patient History</vt:lpstr>
      <vt:lpstr>Analysis with  DxU Iris Technology</vt:lpstr>
      <vt:lpstr>Urine Chemistry Results</vt:lpstr>
      <vt:lpstr>Urine Microscopy Results</vt:lpstr>
      <vt:lpstr>Urine Microscopy Results</vt:lpstr>
      <vt:lpstr>Digital Flow Microscopy</vt:lpstr>
      <vt:lpstr>Digital Flow Microscopy</vt:lpstr>
      <vt:lpstr>Urinary Tract Infection UTI E. Coli, ESβL</vt:lpstr>
    </vt:vector>
  </TitlesOfParts>
  <Company>Beckman Coulter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DxH 900 CASE STUDIES</dc:title>
  <dc:creator>Sukhacheva, Elena A</dc:creator>
  <cp:lastModifiedBy>Robert Page</cp:lastModifiedBy>
  <cp:revision>22</cp:revision>
  <dcterms:created xsi:type="dcterms:W3CDTF">2025-12-16T23:45:35Z</dcterms:created>
  <dcterms:modified xsi:type="dcterms:W3CDTF">2026-01-22T18:03:00Z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0x0101002C5926F679DD0B4D9E14F689B2F6E152</vt:lpwstr>
  </property>
  <property fmtid="{D5CDD505-2E9C-101B-9397-08002B2CF9AE}" pid="3" name="Created">
    <vt:filetime>2025-11-26T00:00:00Z</vt:filetime>
  </property>
  <property fmtid="{D5CDD505-2E9C-101B-9397-08002B2CF9AE}" pid="4" name="Creator">
    <vt:lpwstr>Acrobat PDFMaker 25 for PowerPoint</vt:lpwstr>
  </property>
  <property fmtid="{D5CDD505-2E9C-101B-9397-08002B2CF9AE}" pid="5" name="LastSaved">
    <vt:filetime>2025-12-16T00:00:00Z</vt:filetime>
  </property>
  <property fmtid="{D5CDD505-2E9C-101B-9397-08002B2CF9AE}" pid="6" name="MSIP_Label_73094ff5-79ca-456b-95f6-d578316a3809_ActionId">
    <vt:lpwstr>9728d78c-3b63-470a-8a68-381c4f070f19</vt:lpwstr>
  </property>
  <property fmtid="{D5CDD505-2E9C-101B-9397-08002B2CF9AE}" pid="7" name="MSIP_Label_73094ff5-79ca-456b-95f6-d578316a3809_ContentBits">
    <vt:lpwstr>0</vt:lpwstr>
  </property>
  <property fmtid="{D5CDD505-2E9C-101B-9397-08002B2CF9AE}" pid="8" name="MSIP_Label_73094ff5-79ca-456b-95f6-d578316a3809_Enabled">
    <vt:lpwstr>true</vt:lpwstr>
  </property>
  <property fmtid="{D5CDD505-2E9C-101B-9397-08002B2CF9AE}" pid="9" name="MSIP_Label_73094ff5-79ca-456b-95f6-d578316a3809_Method">
    <vt:lpwstr>Privileged</vt:lpwstr>
  </property>
  <property fmtid="{D5CDD505-2E9C-101B-9397-08002B2CF9AE}" pid="10" name="MSIP_Label_73094ff5-79ca-456b-95f6-d578316a3809_Name">
    <vt:lpwstr>Public</vt:lpwstr>
  </property>
  <property fmtid="{D5CDD505-2E9C-101B-9397-08002B2CF9AE}" pid="11" name="MSIP_Label_73094ff5-79ca-456b-95f6-d578316a3809_SetDate">
    <vt:lpwstr>2024-05-23T09:56:28Z</vt:lpwstr>
  </property>
  <property fmtid="{D5CDD505-2E9C-101B-9397-08002B2CF9AE}" pid="12" name="MSIP_Label_73094ff5-79ca-456b-95f6-d578316a3809_SiteId">
    <vt:lpwstr>771c9c47-7f24-44dc-958e-34f8713a8394</vt:lpwstr>
  </property>
  <property fmtid="{D5CDD505-2E9C-101B-9397-08002B2CF9AE}" pid="13" name="Producer">
    <vt:lpwstr>Adobe PDF Library 25.1.201</vt:lpwstr>
  </property>
  <property fmtid="{D5CDD505-2E9C-101B-9397-08002B2CF9AE}" pid="14" name="_dlc_DocIdItemGuid">
    <vt:lpwstr>0c97b614-ac4f-49ef-a276-b337368e38b0</vt:lpwstr>
  </property>
</Properties>
</file>